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78"/>
  </p:notesMasterIdLst>
  <p:handoutMasterIdLst>
    <p:handoutMasterId r:id="rId79"/>
  </p:handoutMasterIdLst>
  <p:sldIdLst>
    <p:sldId id="256" r:id="rId2"/>
    <p:sldId id="388" r:id="rId3"/>
    <p:sldId id="422" r:id="rId4"/>
    <p:sldId id="423" r:id="rId5"/>
    <p:sldId id="424" r:id="rId6"/>
    <p:sldId id="425" r:id="rId7"/>
    <p:sldId id="426" r:id="rId8"/>
    <p:sldId id="430" r:id="rId9"/>
    <p:sldId id="427" r:id="rId10"/>
    <p:sldId id="453" r:id="rId11"/>
    <p:sldId id="462" r:id="rId12"/>
    <p:sldId id="428" r:id="rId13"/>
    <p:sldId id="429" r:id="rId14"/>
    <p:sldId id="439" r:id="rId15"/>
    <p:sldId id="431" r:id="rId16"/>
    <p:sldId id="442" r:id="rId17"/>
    <p:sldId id="391" r:id="rId18"/>
    <p:sldId id="432" r:id="rId19"/>
    <p:sldId id="392" r:id="rId20"/>
    <p:sldId id="454" r:id="rId21"/>
    <p:sldId id="456" r:id="rId22"/>
    <p:sldId id="393" r:id="rId23"/>
    <p:sldId id="434" r:id="rId24"/>
    <p:sldId id="455" r:id="rId25"/>
    <p:sldId id="448" r:id="rId26"/>
    <p:sldId id="394" r:id="rId27"/>
    <p:sldId id="395" r:id="rId28"/>
    <p:sldId id="463" r:id="rId29"/>
    <p:sldId id="443" r:id="rId30"/>
    <p:sldId id="440" r:id="rId31"/>
    <p:sldId id="441" r:id="rId32"/>
    <p:sldId id="398" r:id="rId33"/>
    <p:sldId id="396" r:id="rId34"/>
    <p:sldId id="397" r:id="rId35"/>
    <p:sldId id="435" r:id="rId36"/>
    <p:sldId id="436" r:id="rId37"/>
    <p:sldId id="458" r:id="rId38"/>
    <p:sldId id="464" r:id="rId39"/>
    <p:sldId id="465" r:id="rId40"/>
    <p:sldId id="466" r:id="rId41"/>
    <p:sldId id="457" r:id="rId42"/>
    <p:sldId id="459" r:id="rId43"/>
    <p:sldId id="460" r:id="rId44"/>
    <p:sldId id="461" r:id="rId45"/>
    <p:sldId id="399" r:id="rId46"/>
    <p:sldId id="450" r:id="rId47"/>
    <p:sldId id="449" r:id="rId48"/>
    <p:sldId id="444" r:id="rId49"/>
    <p:sldId id="437" r:id="rId50"/>
    <p:sldId id="438" r:id="rId51"/>
    <p:sldId id="445" r:id="rId52"/>
    <p:sldId id="400" r:id="rId53"/>
    <p:sldId id="401" r:id="rId54"/>
    <p:sldId id="451" r:id="rId55"/>
    <p:sldId id="402" r:id="rId56"/>
    <p:sldId id="467" r:id="rId57"/>
    <p:sldId id="403" r:id="rId58"/>
    <p:sldId id="468" r:id="rId59"/>
    <p:sldId id="404" r:id="rId60"/>
    <p:sldId id="405" r:id="rId61"/>
    <p:sldId id="406" r:id="rId62"/>
    <p:sldId id="407" r:id="rId63"/>
    <p:sldId id="452"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46" r:id="rId77"/>
  </p:sldIdLst>
  <p:sldSz cx="9144000" cy="6858000" type="screen4x3"/>
  <p:notesSz cx="6858000" cy="9144000"/>
  <p:defaultTextStyle>
    <a:defPPr>
      <a:defRPr lang="en-US"/>
    </a:defPPr>
    <a:lvl1pPr algn="r" rtl="0" eaLnBrk="0" fontAlgn="base" hangingPunct="0">
      <a:spcBef>
        <a:spcPct val="50000"/>
      </a:spcBef>
      <a:spcAft>
        <a:spcPct val="0"/>
      </a:spcAft>
      <a:defRPr sz="1600" kern="1200">
        <a:solidFill>
          <a:schemeClr val="tx1"/>
        </a:solidFill>
        <a:latin typeface="Verdana" pitchFamily="34" charset="0"/>
        <a:ea typeface="+mn-ea"/>
        <a:cs typeface="+mn-cs"/>
      </a:defRPr>
    </a:lvl1pPr>
    <a:lvl2pPr marL="457200" algn="r" rtl="0" eaLnBrk="0" fontAlgn="base" hangingPunct="0">
      <a:spcBef>
        <a:spcPct val="50000"/>
      </a:spcBef>
      <a:spcAft>
        <a:spcPct val="0"/>
      </a:spcAft>
      <a:defRPr sz="1600" kern="1200">
        <a:solidFill>
          <a:schemeClr val="tx1"/>
        </a:solidFill>
        <a:latin typeface="Verdana" pitchFamily="34" charset="0"/>
        <a:ea typeface="+mn-ea"/>
        <a:cs typeface="+mn-cs"/>
      </a:defRPr>
    </a:lvl2pPr>
    <a:lvl3pPr marL="914400" algn="r" rtl="0" eaLnBrk="0" fontAlgn="base" hangingPunct="0">
      <a:spcBef>
        <a:spcPct val="50000"/>
      </a:spcBef>
      <a:spcAft>
        <a:spcPct val="0"/>
      </a:spcAft>
      <a:defRPr sz="1600" kern="1200">
        <a:solidFill>
          <a:schemeClr val="tx1"/>
        </a:solidFill>
        <a:latin typeface="Verdana" pitchFamily="34" charset="0"/>
        <a:ea typeface="+mn-ea"/>
        <a:cs typeface="+mn-cs"/>
      </a:defRPr>
    </a:lvl3pPr>
    <a:lvl4pPr marL="1371600" algn="r" rtl="0" eaLnBrk="0" fontAlgn="base" hangingPunct="0">
      <a:spcBef>
        <a:spcPct val="50000"/>
      </a:spcBef>
      <a:spcAft>
        <a:spcPct val="0"/>
      </a:spcAft>
      <a:defRPr sz="1600" kern="1200">
        <a:solidFill>
          <a:schemeClr val="tx1"/>
        </a:solidFill>
        <a:latin typeface="Verdana" pitchFamily="34" charset="0"/>
        <a:ea typeface="+mn-ea"/>
        <a:cs typeface="+mn-cs"/>
      </a:defRPr>
    </a:lvl4pPr>
    <a:lvl5pPr marL="1828800" algn="r" rtl="0" eaLnBrk="0" fontAlgn="base" hangingPunct="0">
      <a:spcBef>
        <a:spcPct val="50000"/>
      </a:spcBef>
      <a:spcAft>
        <a:spcPct val="0"/>
      </a:spcAft>
      <a:defRPr sz="1600" kern="1200">
        <a:solidFill>
          <a:schemeClr val="tx1"/>
        </a:solidFill>
        <a:latin typeface="Verdana" pitchFamily="34" charset="0"/>
        <a:ea typeface="+mn-ea"/>
        <a:cs typeface="+mn-cs"/>
      </a:defRPr>
    </a:lvl5pPr>
    <a:lvl6pPr marL="2286000" algn="l" defTabSz="914400" rtl="0" eaLnBrk="1" latinLnBrk="0" hangingPunct="1">
      <a:defRPr sz="1600" kern="1200">
        <a:solidFill>
          <a:schemeClr val="tx1"/>
        </a:solidFill>
        <a:latin typeface="Verdana" pitchFamily="34" charset="0"/>
        <a:ea typeface="+mn-ea"/>
        <a:cs typeface="+mn-cs"/>
      </a:defRPr>
    </a:lvl6pPr>
    <a:lvl7pPr marL="2743200" algn="l" defTabSz="914400" rtl="0" eaLnBrk="1" latinLnBrk="0" hangingPunct="1">
      <a:defRPr sz="1600" kern="1200">
        <a:solidFill>
          <a:schemeClr val="tx1"/>
        </a:solidFill>
        <a:latin typeface="Verdana" pitchFamily="34" charset="0"/>
        <a:ea typeface="+mn-ea"/>
        <a:cs typeface="+mn-cs"/>
      </a:defRPr>
    </a:lvl7pPr>
    <a:lvl8pPr marL="3200400" algn="l" defTabSz="914400" rtl="0" eaLnBrk="1" latinLnBrk="0" hangingPunct="1">
      <a:defRPr sz="1600" kern="1200">
        <a:solidFill>
          <a:schemeClr val="tx1"/>
        </a:solidFill>
        <a:latin typeface="Verdana" pitchFamily="34" charset="0"/>
        <a:ea typeface="+mn-ea"/>
        <a:cs typeface="+mn-cs"/>
      </a:defRPr>
    </a:lvl8pPr>
    <a:lvl9pPr marL="3657600" algn="l" defTabSz="914400" rtl="0" eaLnBrk="1" latinLnBrk="0" hangingPunct="1">
      <a:defRPr sz="16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a:srgbClr val="FF0066"/>
    <a:srgbClr val="00FF99"/>
    <a:srgbClr val="FFFF00"/>
    <a:srgbClr val="FFFF99"/>
    <a:srgbClr val="00CCFF"/>
    <a:srgbClr val="FF3399"/>
    <a:srgbClr val="0000FF"/>
    <a:srgbClr val="FF99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9" autoAdjust="0"/>
    <p:restoredTop sz="87669" autoAdjust="0"/>
  </p:normalViewPr>
  <p:slideViewPr>
    <p:cSldViewPr snapToGrid="0">
      <p:cViewPr varScale="1">
        <p:scale>
          <a:sx n="95" d="100"/>
          <a:sy n="95" d="100"/>
        </p:scale>
        <p:origin x="432" y="90"/>
      </p:cViewPr>
      <p:guideLst>
        <p:guide orient="horz" pos="2160"/>
        <p:guide pos="2880"/>
      </p:guideLst>
    </p:cSldViewPr>
  </p:slideViewPr>
  <p:notesTextViewPr>
    <p:cViewPr>
      <p:scale>
        <a:sx n="100" d="100"/>
        <a:sy n="100" d="100"/>
      </p:scale>
      <p:origin x="0" y="0"/>
    </p:cViewPr>
  </p:notesTextViewPr>
  <p:notesViewPr>
    <p:cSldViewPr snapToGrid="0">
      <p:cViewPr varScale="1">
        <p:scale>
          <a:sx n="57" d="100"/>
          <a:sy n="57" d="100"/>
        </p:scale>
        <p:origin x="-1134" y="-96"/>
      </p:cViewPr>
      <p:guideLst>
        <p:guide orient="horz" pos="2880"/>
        <p:guide pos="2160"/>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charset="0"/>
              </a:defRPr>
            </a:lvl1pPr>
          </a:lstStyle>
          <a:p>
            <a:r>
              <a:rPr lang="en-US"/>
              <a:t>Digital Systems: Hardware Organization and Design</a:t>
            </a:r>
          </a:p>
        </p:txBody>
      </p:sp>
      <p:sp>
        <p:nvSpPr>
          <p:cNvPr id="71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charset="0"/>
              </a:defRPr>
            </a:lvl1pPr>
          </a:lstStyle>
          <a:p>
            <a:fld id="{1B09B2C6-12CC-45E0-B5BF-6DA36DB29146}" type="datetime1">
              <a:rPr lang="en-US"/>
              <a:pPr/>
              <a:t>2/15/2018</a:t>
            </a:fld>
            <a:endParaRPr lang="en-US"/>
          </a:p>
        </p:txBody>
      </p:sp>
      <p:sp>
        <p:nvSpPr>
          <p:cNvPr id="71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charset="0"/>
              </a:defRPr>
            </a:lvl1pPr>
          </a:lstStyle>
          <a:p>
            <a:r>
              <a:rPr lang="en-US"/>
              <a:t>Architecture of a Respresentative 32 Bit Processor</a:t>
            </a:r>
          </a:p>
        </p:txBody>
      </p:sp>
      <p:sp>
        <p:nvSpPr>
          <p:cNvPr id="71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charset="0"/>
              </a:defRPr>
            </a:lvl1pPr>
          </a:lstStyle>
          <a:p>
            <a:fld id="{119D998C-AB00-4072-927C-A6577670777C}" type="slidenum">
              <a:rPr lang="en-US"/>
              <a:pPr/>
              <a:t>‹#›</a:t>
            </a:fld>
            <a:endParaRPr lang="en-US"/>
          </a:p>
        </p:txBody>
      </p:sp>
    </p:spTree>
    <p:extLst>
      <p:ext uri="{BB962C8B-B14F-4D97-AF65-F5344CB8AC3E}">
        <p14:creationId xmlns:p14="http://schemas.microsoft.com/office/powerpoint/2010/main" val="2508336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atin typeface="Arial" charset="0"/>
              </a:defRPr>
            </a:lvl1pPr>
          </a:lstStyle>
          <a:p>
            <a:r>
              <a:rPr lang="en-US"/>
              <a:t>Digital Systems: Hardware Organization and Design</a:t>
            </a: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atin typeface="Arial" charset="0"/>
              </a:defRPr>
            </a:lvl1pPr>
          </a:lstStyle>
          <a:p>
            <a:fld id="{BE722AC4-5DDB-4F82-8E43-F709D6845D7C}" type="datetime1">
              <a:rPr lang="en-US"/>
              <a:pPr/>
              <a:t>2/15/2018</a:t>
            </a:fld>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a:latin typeface="Arial" charset="0"/>
              </a:defRPr>
            </a:lvl1pPr>
          </a:lstStyle>
          <a:p>
            <a:r>
              <a:rPr lang="en-US"/>
              <a:t>Architecture of a Respresentative 32 Bit Processor</a:t>
            </a:r>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defRPr sz="1200">
                <a:latin typeface="Arial" charset="0"/>
              </a:defRPr>
            </a:lvl1pPr>
          </a:lstStyle>
          <a:p>
            <a:fld id="{15F25FD3-D967-4D27-BBCD-3378B2C4F6E2}" type="slidenum">
              <a:rPr lang="en-US"/>
              <a:pPr/>
              <a:t>‹#›</a:t>
            </a:fld>
            <a:endParaRPr lang="en-US"/>
          </a:p>
        </p:txBody>
      </p:sp>
    </p:spTree>
    <p:extLst>
      <p:ext uri="{BB962C8B-B14F-4D97-AF65-F5344CB8AC3E}">
        <p14:creationId xmlns:p14="http://schemas.microsoft.com/office/powerpoint/2010/main" val="3959180465"/>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5C5294C-1B59-4BCB-A0A2-A229D2CE2084}"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3032BCF-941A-4789-BD99-2AD65F6C5BD1}" type="slidenum">
              <a:rPr lang="en-US"/>
              <a:pPr/>
              <a:t>1</a:t>
            </a:fld>
            <a:endParaRPr lang="en-US"/>
          </a:p>
        </p:txBody>
      </p:sp>
      <p:sp>
        <p:nvSpPr>
          <p:cNvPr id="873474" name="Rectangle 2"/>
          <p:cNvSpPr>
            <a:spLocks noGrp="1" noRot="1" noChangeAspect="1" noChangeArrowheads="1" noTextEdit="1"/>
          </p:cNvSpPr>
          <p:nvPr>
            <p:ph type="sldImg"/>
          </p:nvPr>
        </p:nvSpPr>
        <p:spPr>
          <a:ln/>
        </p:spPr>
      </p:sp>
      <p:sp>
        <p:nvSpPr>
          <p:cNvPr id="873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B01CD1F-55FA-4FF2-9DAF-E19CE9F2F596}"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2BE0EA3-D325-4A22-BCB5-7D547D14F697}" type="slidenum">
              <a:rPr lang="en-US"/>
              <a:pPr/>
              <a:t>32</a:t>
            </a:fld>
            <a:endParaRPr lang="en-US"/>
          </a:p>
        </p:txBody>
      </p:sp>
      <p:sp>
        <p:nvSpPr>
          <p:cNvPr id="884738" name="Rectangle 2"/>
          <p:cNvSpPr>
            <a:spLocks noGrp="1" noRot="1" noChangeAspect="1" noChangeArrowheads="1" noTextEdit="1"/>
          </p:cNvSpPr>
          <p:nvPr>
            <p:ph type="sldImg"/>
          </p:nvPr>
        </p:nvSpPr>
        <p:spPr>
          <a:ln/>
        </p:spPr>
      </p:sp>
      <p:sp>
        <p:nvSpPr>
          <p:cNvPr id="8847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832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046A9B8-09D4-4818-B23B-09E5C830468F}"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26922601-4EB5-4455-8D36-C07187018E59}" type="slidenum">
              <a:rPr lang="en-US"/>
              <a:pPr/>
              <a:t>33</a:t>
            </a:fld>
            <a:endParaRPr lang="en-US"/>
          </a:p>
        </p:txBody>
      </p:sp>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9318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3140186-17B4-4CF7-8D29-8C9F16D61C59}"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443E2D0-D54B-46DC-AD3A-6D63AB6DDEDA}" type="slidenum">
              <a:rPr lang="en-US"/>
              <a:pPr/>
              <a:t>34</a:t>
            </a:fld>
            <a:endParaRPr lang="en-US"/>
          </a:p>
        </p:txBody>
      </p:sp>
      <p:sp>
        <p:nvSpPr>
          <p:cNvPr id="883714" name="Rectangle 2"/>
          <p:cNvSpPr>
            <a:spLocks noGrp="1" noRot="1" noChangeAspect="1" noChangeArrowheads="1" noTextEdit="1"/>
          </p:cNvSpPr>
          <p:nvPr>
            <p:ph type="sldImg"/>
          </p:nvPr>
        </p:nvSpPr>
        <p:spPr>
          <a:ln/>
        </p:spPr>
      </p:sp>
      <p:sp>
        <p:nvSpPr>
          <p:cNvPr id="883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06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68B8A54-18A6-464D-9136-B74EBCCA33F4}"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805DC2D-C1A4-49E0-9CC7-508A52F84699}" type="slidenum">
              <a:rPr lang="en-US"/>
              <a:pPr/>
              <a:t>45</a:t>
            </a:fld>
            <a:endParaRPr lang="en-US"/>
          </a:p>
        </p:txBody>
      </p:sp>
      <p:sp>
        <p:nvSpPr>
          <p:cNvPr id="885762" name="Rectangle 2"/>
          <p:cNvSpPr>
            <a:spLocks noGrp="1" noRot="1" noChangeAspect="1" noChangeArrowheads="1" noTextEdit="1"/>
          </p:cNvSpPr>
          <p:nvPr>
            <p:ph type="sldImg"/>
          </p:nvPr>
        </p:nvSpPr>
        <p:spPr>
          <a:ln/>
        </p:spPr>
      </p:sp>
      <p:sp>
        <p:nvSpPr>
          <p:cNvPr id="88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761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FB41118-81F5-4DA3-A723-F66E1171993C}"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F7A0366-BAAF-4ABB-B797-E0408CDF342E}" type="slidenum">
              <a:rPr lang="en-US"/>
              <a:pPr/>
              <a:t>52</a:t>
            </a:fld>
            <a:endParaRPr lang="en-US"/>
          </a:p>
        </p:txBody>
      </p:sp>
      <p:sp>
        <p:nvSpPr>
          <p:cNvPr id="886786" name="Rectangle 2"/>
          <p:cNvSpPr>
            <a:spLocks noGrp="1" noRot="1" noChangeAspect="1" noChangeArrowheads="1" noTextEdit="1"/>
          </p:cNvSpPr>
          <p:nvPr>
            <p:ph type="sldImg"/>
          </p:nvPr>
        </p:nvSpPr>
        <p:spPr>
          <a:ln/>
        </p:spPr>
      </p:sp>
      <p:sp>
        <p:nvSpPr>
          <p:cNvPr id="886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1387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9A92749-6C0B-4BF0-B8F9-8622E207D536}"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279813A-58EE-45E7-9CCA-C68567F1A34D}" type="slidenum">
              <a:rPr lang="en-US"/>
              <a:pPr/>
              <a:t>53</a:t>
            </a:fld>
            <a:endParaRPr lang="en-US"/>
          </a:p>
        </p:txBody>
      </p:sp>
      <p:sp>
        <p:nvSpPr>
          <p:cNvPr id="887810" name="Rectangle 2"/>
          <p:cNvSpPr>
            <a:spLocks noGrp="1" noRot="1" noChangeAspect="1" noChangeArrowheads="1" noTextEdit="1"/>
          </p:cNvSpPr>
          <p:nvPr>
            <p:ph type="sldImg"/>
          </p:nvPr>
        </p:nvSpPr>
        <p:spPr>
          <a:ln/>
        </p:spPr>
      </p:sp>
      <p:sp>
        <p:nvSpPr>
          <p:cNvPr id="8878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17678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7E67A77-DC23-4CBB-A61D-198463ED8342}"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46EF6E2-01A3-47D6-AF92-9A524EDC3E44}" type="slidenum">
              <a:rPr lang="en-US"/>
              <a:pPr/>
              <a:t>55</a:t>
            </a:fld>
            <a:endParaRPr lang="en-US"/>
          </a:p>
        </p:txBody>
      </p:sp>
      <p:sp>
        <p:nvSpPr>
          <p:cNvPr id="888834" name="Rectangle 2"/>
          <p:cNvSpPr>
            <a:spLocks noGrp="1" noRot="1" noChangeAspect="1" noChangeArrowheads="1" noTextEdit="1"/>
          </p:cNvSpPr>
          <p:nvPr>
            <p:ph type="sldImg"/>
          </p:nvPr>
        </p:nvSpPr>
        <p:spPr>
          <a:ln/>
        </p:spPr>
      </p:sp>
      <p:sp>
        <p:nvSpPr>
          <p:cNvPr id="888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9039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0B73867-8B02-4EB9-B4FE-1932E84697E5}"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D0A3ED1-B0DB-4C98-A9EB-6129B215F68B}" type="slidenum">
              <a:rPr lang="en-US"/>
              <a:pPr/>
              <a:t>57</a:t>
            </a:fld>
            <a:endParaRPr lang="en-US"/>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5276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4DAF14D-3665-42CF-9DDA-B5C7C04EDD51}"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BF133E36-9ED0-4706-94B1-39E21F9F2782}" type="slidenum">
              <a:rPr lang="en-US"/>
              <a:pPr/>
              <a:t>59</a:t>
            </a:fld>
            <a:endParaRPr lang="en-US"/>
          </a:p>
        </p:txBody>
      </p:sp>
      <p:sp>
        <p:nvSpPr>
          <p:cNvPr id="890882" name="Rectangle 2"/>
          <p:cNvSpPr>
            <a:spLocks noGrp="1" noRot="1" noChangeAspect="1" noChangeArrowheads="1" noTextEdit="1"/>
          </p:cNvSpPr>
          <p:nvPr>
            <p:ph type="sldImg"/>
          </p:nvPr>
        </p:nvSpPr>
        <p:spPr>
          <a:ln/>
        </p:spPr>
      </p:sp>
      <p:sp>
        <p:nvSpPr>
          <p:cNvPr id="890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92932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B79CB402-825F-48EC-8A6B-92A4FA4B8AE1}"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FF0702A2-3ABF-4B09-8A77-BC15812A985B}" type="slidenum">
              <a:rPr lang="en-US"/>
              <a:pPr/>
              <a:t>60</a:t>
            </a:fld>
            <a:endParaRPr lang="en-US"/>
          </a:p>
        </p:txBody>
      </p:sp>
      <p:sp>
        <p:nvSpPr>
          <p:cNvPr id="891906" name="Rectangle 2"/>
          <p:cNvSpPr>
            <a:spLocks noGrp="1" noRot="1" noChangeAspect="1" noChangeArrowheads="1" noTextEdit="1"/>
          </p:cNvSpPr>
          <p:nvPr>
            <p:ph type="sldImg"/>
          </p:nvPr>
        </p:nvSpPr>
        <p:spPr>
          <a:ln/>
        </p:spPr>
      </p:sp>
      <p:sp>
        <p:nvSpPr>
          <p:cNvPr id="891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343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E12F18F3-8360-4D37-8F37-2037624920E2}"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C2EF68F-6D8B-4FC1-BD6F-39E7F33D93C8}" type="slidenum">
              <a:rPr lang="en-US"/>
              <a:pPr/>
              <a:t>2</a:t>
            </a:fld>
            <a:endParaRPr lang="en-US"/>
          </a:p>
        </p:txBody>
      </p:sp>
      <p:sp>
        <p:nvSpPr>
          <p:cNvPr id="874498" name="Rectangle 2"/>
          <p:cNvSpPr>
            <a:spLocks noGrp="1" noRot="1" noChangeAspect="1" noChangeArrowheads="1" noTextEdit="1"/>
          </p:cNvSpPr>
          <p:nvPr>
            <p:ph type="sldImg"/>
          </p:nvPr>
        </p:nvSpPr>
        <p:spPr>
          <a:ln/>
        </p:spPr>
      </p:sp>
      <p:sp>
        <p:nvSpPr>
          <p:cNvPr id="874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7152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010D82B-D1E4-4CE7-B0D1-C989B3640C89}"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74AB1DFA-B2A4-45CC-AD4F-86BFA7E8C815}" type="slidenum">
              <a:rPr lang="en-US"/>
              <a:pPr/>
              <a:t>61</a:t>
            </a:fld>
            <a:endParaRPr lang="en-US"/>
          </a:p>
        </p:txBody>
      </p:sp>
      <p:sp>
        <p:nvSpPr>
          <p:cNvPr id="892930" name="Rectangle 2"/>
          <p:cNvSpPr>
            <a:spLocks noGrp="1" noRot="1" noChangeAspect="1" noChangeArrowheads="1" noTextEdit="1"/>
          </p:cNvSpPr>
          <p:nvPr>
            <p:ph type="sldImg"/>
          </p:nvPr>
        </p:nvSpPr>
        <p:spPr>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7613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153DC368-508C-46E8-9C32-E7C3ACFBE876}"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F3671FA-2E6D-444A-BCE9-AAE496C154C2}" type="slidenum">
              <a:rPr lang="en-US"/>
              <a:pPr/>
              <a:t>62</a:t>
            </a:fld>
            <a:endParaRPr lang="en-US"/>
          </a:p>
        </p:txBody>
      </p:sp>
      <p:sp>
        <p:nvSpPr>
          <p:cNvPr id="893954" name="Rectangle 2"/>
          <p:cNvSpPr>
            <a:spLocks noGrp="1" noRot="1" noChangeAspect="1" noChangeArrowheads="1" noTextEdit="1"/>
          </p:cNvSpPr>
          <p:nvPr>
            <p:ph type="sldImg"/>
          </p:nvPr>
        </p:nvSpPr>
        <p:spPr>
          <a:ln/>
        </p:spPr>
      </p:sp>
      <p:sp>
        <p:nvSpPr>
          <p:cNvPr id="893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2555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A2E48B2-8365-4E01-9A9F-8A40334DB30D}"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CABC021-B79D-4020-BBEE-265B8A50F380}" type="slidenum">
              <a:rPr lang="en-US"/>
              <a:pPr/>
              <a:t>64</a:t>
            </a:fld>
            <a:endParaRPr lang="en-US"/>
          </a:p>
        </p:txBody>
      </p:sp>
      <p:sp>
        <p:nvSpPr>
          <p:cNvPr id="894978" name="Rectangle 2"/>
          <p:cNvSpPr>
            <a:spLocks noGrp="1" noRot="1" noChangeAspect="1" noChangeArrowheads="1" noTextEdit="1"/>
          </p:cNvSpPr>
          <p:nvPr>
            <p:ph type="sldImg"/>
          </p:nvPr>
        </p:nvSpPr>
        <p:spPr>
          <a:ln/>
        </p:spPr>
      </p:sp>
      <p:sp>
        <p:nvSpPr>
          <p:cNvPr id="894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581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77C6561B-0ECA-4F08-976A-9B31726818F8}"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4782E32-06C8-4FD1-B71A-4EAD4A8004B4}" type="slidenum">
              <a:rPr lang="en-US"/>
              <a:pPr/>
              <a:t>65</a:t>
            </a:fld>
            <a:endParaRPr lang="en-US"/>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56143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8E5E9C5-EAC0-409A-9E0D-EE0B032AB6D6}"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682E93D-7196-44C3-A179-6A5F6D36F6EB}" type="slidenum">
              <a:rPr lang="en-US"/>
              <a:pPr/>
              <a:t>66</a:t>
            </a:fld>
            <a:endParaRPr lang="en-US"/>
          </a:p>
        </p:txBody>
      </p:sp>
      <p:sp>
        <p:nvSpPr>
          <p:cNvPr id="897026" name="Rectangle 2"/>
          <p:cNvSpPr>
            <a:spLocks noGrp="1" noRot="1" noChangeAspect="1" noChangeArrowheads="1" noTextEdit="1"/>
          </p:cNvSpPr>
          <p:nvPr>
            <p:ph type="sldImg"/>
          </p:nvPr>
        </p:nvSpPr>
        <p:spPr>
          <a:ln/>
        </p:spPr>
      </p:sp>
      <p:sp>
        <p:nvSpPr>
          <p:cNvPr id="89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2307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56B10CB-A422-43A8-BDD4-63A0515CAB64}"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B119845-A3A0-483A-A699-CBE45FAB3FE6}" type="slidenum">
              <a:rPr lang="en-US"/>
              <a:pPr/>
              <a:t>67</a:t>
            </a:fld>
            <a:endParaRPr lang="en-US"/>
          </a:p>
        </p:txBody>
      </p:sp>
      <p:sp>
        <p:nvSpPr>
          <p:cNvPr id="898050" name="Rectangle 2"/>
          <p:cNvSpPr>
            <a:spLocks noGrp="1" noRot="1" noChangeAspect="1" noChangeArrowheads="1" noTextEdit="1"/>
          </p:cNvSpPr>
          <p:nvPr>
            <p:ph type="sldImg"/>
          </p:nvPr>
        </p:nvSpPr>
        <p:spPr>
          <a:ln/>
        </p:spPr>
      </p:sp>
      <p:sp>
        <p:nvSpPr>
          <p:cNvPr id="8980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5560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DF1EB5D-920B-4C1E-BD5B-AA0635F3CBFA}"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A8D261F-2229-4BCD-928F-5A55EFF19689}" type="slidenum">
              <a:rPr lang="en-US"/>
              <a:pPr/>
              <a:t>68</a:t>
            </a:fld>
            <a:endParaRPr lang="en-US"/>
          </a:p>
        </p:txBody>
      </p:sp>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1665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6B6690A-AB42-4405-BCD3-A36DC4AC9DC2}"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FBA2005-BABB-4493-9BF9-F432A57326D7}" type="slidenum">
              <a:rPr lang="en-US"/>
              <a:pPr/>
              <a:t>69</a:t>
            </a:fld>
            <a:endParaRPr 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2697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1C06BA0-010B-4589-9F15-17CECF943943}"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9BD024F5-24B9-4103-BF6D-FFC37DD7227D}" type="slidenum">
              <a:rPr lang="en-US"/>
              <a:pPr/>
              <a:t>70</a:t>
            </a:fld>
            <a:endParaRPr lang="en-US"/>
          </a:p>
        </p:txBody>
      </p:sp>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863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539053E-220D-4778-9C79-733E4928BF28}"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ED3EDE2A-1FF2-420B-ACDD-7D7CA0425128}" type="slidenum">
              <a:rPr lang="en-US"/>
              <a:pPr/>
              <a:t>71</a:t>
            </a:fld>
            <a:endParaRPr lang="en-US"/>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7681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C1F81E37-A742-40D4-8D2D-BF063117D37A}"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AE286543-FFA1-4CA1-A3F4-A06474F522C3}" type="slidenum">
              <a:rPr lang="en-US"/>
              <a:pPr/>
              <a:t>17</a:t>
            </a:fld>
            <a:endParaRPr lang="en-US"/>
          </a:p>
        </p:txBody>
      </p:sp>
      <p:sp>
        <p:nvSpPr>
          <p:cNvPr id="877570" name="Rectangle 2"/>
          <p:cNvSpPr>
            <a:spLocks noGrp="1" noRot="1" noChangeAspect="1" noChangeArrowheads="1" noTextEdit="1"/>
          </p:cNvSpPr>
          <p:nvPr>
            <p:ph type="sldImg"/>
          </p:nvPr>
        </p:nvSpPr>
        <p:spPr>
          <a:ln/>
        </p:spPr>
      </p:sp>
      <p:sp>
        <p:nvSpPr>
          <p:cNvPr id="87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191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1C1A75F-1A4B-4511-9B9A-360C39B2F053}"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351A406-A962-4D7D-936F-206E6AF08A00}" type="slidenum">
              <a:rPr lang="en-US"/>
              <a:pPr/>
              <a:t>72</a:t>
            </a:fld>
            <a:endParaRPr lang="en-US"/>
          </a:p>
        </p:txBody>
      </p:sp>
      <p:sp>
        <p:nvSpPr>
          <p:cNvPr id="903170" name="Rectangle 2"/>
          <p:cNvSpPr>
            <a:spLocks noGrp="1" noRot="1" noChangeAspect="1" noChangeArrowheads="1" noTextEdit="1"/>
          </p:cNvSpPr>
          <p:nvPr>
            <p:ph type="sldImg"/>
          </p:nvPr>
        </p:nvSpPr>
        <p:spPr>
          <a:ln/>
        </p:spPr>
      </p:sp>
      <p:sp>
        <p:nvSpPr>
          <p:cNvPr id="903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0919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8F6178E-709F-4EED-A1CD-D0FB1CA30925}"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D094AACE-BBAC-401F-B675-60CA8D7BDC0D}" type="slidenum">
              <a:rPr lang="en-US"/>
              <a:pPr/>
              <a:t>73</a:t>
            </a:fld>
            <a:endParaRPr lang="en-US"/>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91135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8D903A48-3BA2-492D-AB93-D22B168A544E}"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1627F1B-7CF2-419F-BB71-E03E8AF3B314}" type="slidenum">
              <a:rPr lang="en-US"/>
              <a:pPr/>
              <a:t>74</a:t>
            </a:fld>
            <a:endParaRPr lang="en-US"/>
          </a:p>
        </p:txBody>
      </p:sp>
      <p:sp>
        <p:nvSpPr>
          <p:cNvPr id="905218" name="Rectangle 2"/>
          <p:cNvSpPr>
            <a:spLocks noGrp="1" noRot="1" noChangeAspect="1" noChangeArrowheads="1" noTextEdit="1"/>
          </p:cNvSpPr>
          <p:nvPr>
            <p:ph type="sldImg"/>
          </p:nvPr>
        </p:nvSpPr>
        <p:spPr>
          <a:ln/>
        </p:spPr>
      </p:sp>
      <p:sp>
        <p:nvSpPr>
          <p:cNvPr id="90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7502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FE09488B-16B9-46D8-B1CA-4056FA863E4E}"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3926B45E-E03E-4AFA-B5CF-3D4DCB9A911C}" type="slidenum">
              <a:rPr lang="en-US"/>
              <a:pPr/>
              <a:t>75</a:t>
            </a:fld>
            <a:endParaRPr lang="en-US"/>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7780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275B5019-6D27-48A7-8ADB-5B26C7094536}"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55373A9C-FDF6-4498-B964-BB57FA97C656}" type="slidenum">
              <a:rPr lang="en-US"/>
              <a:pPr/>
              <a:t>19</a:t>
            </a:fld>
            <a:endParaRPr lang="en-US"/>
          </a:p>
        </p:txBody>
      </p:sp>
      <p:sp>
        <p:nvSpPr>
          <p:cNvPr id="878594" name="Rectangle 2"/>
          <p:cNvSpPr>
            <a:spLocks noGrp="1" noRot="1" noChangeAspect="1" noChangeArrowheads="1" noTextEdit="1"/>
          </p:cNvSpPr>
          <p:nvPr>
            <p:ph type="sldImg"/>
          </p:nvPr>
        </p:nvSpPr>
        <p:spPr>
          <a:ln/>
        </p:spPr>
      </p:sp>
      <p:sp>
        <p:nvSpPr>
          <p:cNvPr id="87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8838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3A7B879B-17D0-4DD7-8EE4-7CC4E7EE6FBB}"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4BC9F804-0B4F-40BF-AD24-937DC32EC94C}" type="slidenum">
              <a:rPr lang="en-US"/>
              <a:pPr/>
              <a:t>22</a:t>
            </a:fld>
            <a:endParaRPr lang="en-US"/>
          </a:p>
        </p:txBody>
      </p:sp>
      <p:sp>
        <p:nvSpPr>
          <p:cNvPr id="879618" name="Rectangle 2"/>
          <p:cNvSpPr>
            <a:spLocks noGrp="1" noRot="1" noChangeAspect="1" noChangeArrowheads="1" noTextEdit="1"/>
          </p:cNvSpPr>
          <p:nvPr>
            <p:ph type="sldImg"/>
          </p:nvPr>
        </p:nvSpPr>
        <p:spPr>
          <a:ln/>
        </p:spPr>
      </p:sp>
      <p:sp>
        <p:nvSpPr>
          <p:cNvPr id="87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206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6FC86820-1D84-48B5-8721-87162D96217A}"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638B4F8B-40D0-4394-9F1C-0D37C019E2C3}" type="slidenum">
              <a:rPr lang="en-US"/>
              <a:pPr/>
              <a:t>26</a:t>
            </a:fld>
            <a:endParaRPr lang="en-US"/>
          </a:p>
        </p:txBody>
      </p:sp>
      <p:sp>
        <p:nvSpPr>
          <p:cNvPr id="880642" name="Rectangle 2"/>
          <p:cNvSpPr>
            <a:spLocks noGrp="1" noRot="1" noChangeAspect="1" noChangeArrowheads="1" noTextEdit="1"/>
          </p:cNvSpPr>
          <p:nvPr>
            <p:ph type="sldImg"/>
          </p:nvPr>
        </p:nvSpPr>
        <p:spPr>
          <a:ln/>
        </p:spPr>
      </p:sp>
      <p:sp>
        <p:nvSpPr>
          <p:cNvPr id="880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326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434E269D-5C4D-4B5F-862E-2D7E489E8A93}"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08C539E3-D172-41A6-B2C3-445E7EB346B5}" type="slidenum">
              <a:rPr lang="en-US"/>
              <a:pPr/>
              <a:t>27</a:t>
            </a:fld>
            <a:endParaRPr lang="en-US"/>
          </a:p>
        </p:txBody>
      </p:sp>
      <p:sp>
        <p:nvSpPr>
          <p:cNvPr id="881666" name="Rectangle 2"/>
          <p:cNvSpPr>
            <a:spLocks noGrp="1" noRot="1" noChangeAspect="1" noChangeArrowheads="1" noTextEdit="1"/>
          </p:cNvSpPr>
          <p:nvPr>
            <p:ph type="sldImg"/>
          </p:nvPr>
        </p:nvSpPr>
        <p:spPr>
          <a:ln/>
        </p:spPr>
      </p:sp>
      <p:sp>
        <p:nvSpPr>
          <p:cNvPr id="881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333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D1D036E6-598A-42C7-B108-8E448D6495A4}"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8B2672FE-2500-4F93-8FAC-14FAAD140806}" type="slidenum">
              <a:rPr lang="en-US"/>
              <a:pPr/>
              <a:t>30</a:t>
            </a:fld>
            <a:endParaRPr lang="en-US"/>
          </a:p>
        </p:txBody>
      </p:sp>
      <p:sp>
        <p:nvSpPr>
          <p:cNvPr id="875522" name="Rectangle 2"/>
          <p:cNvSpPr>
            <a:spLocks noGrp="1" noRot="1" noChangeAspect="1" noChangeArrowheads="1" noTextEdit="1"/>
          </p:cNvSpPr>
          <p:nvPr>
            <p:ph type="sldImg"/>
          </p:nvPr>
        </p:nvSpPr>
        <p:spPr>
          <a:ln/>
        </p:spPr>
      </p:sp>
      <p:sp>
        <p:nvSpPr>
          <p:cNvPr id="875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943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Digital Systems: Hardware Organization and Design</a:t>
            </a:r>
          </a:p>
        </p:txBody>
      </p:sp>
      <p:sp>
        <p:nvSpPr>
          <p:cNvPr id="5" name="Rectangle 3"/>
          <p:cNvSpPr>
            <a:spLocks noGrp="1" noChangeArrowheads="1"/>
          </p:cNvSpPr>
          <p:nvPr>
            <p:ph type="dt" idx="1"/>
          </p:nvPr>
        </p:nvSpPr>
        <p:spPr>
          <a:ln/>
        </p:spPr>
        <p:txBody>
          <a:bodyPr/>
          <a:lstStyle/>
          <a:p>
            <a:fld id="{A8AEA3E8-8EB0-44A1-A3D0-881F3E73D02D}" type="datetime1">
              <a:rPr lang="en-US"/>
              <a:pPr/>
              <a:t>2/15/2018</a:t>
            </a:fld>
            <a:endParaRPr lang="en-US"/>
          </a:p>
        </p:txBody>
      </p:sp>
      <p:sp>
        <p:nvSpPr>
          <p:cNvPr id="6" name="Rectangle 6"/>
          <p:cNvSpPr>
            <a:spLocks noGrp="1" noChangeArrowheads="1"/>
          </p:cNvSpPr>
          <p:nvPr>
            <p:ph type="ftr" sz="quarter" idx="4"/>
          </p:nvPr>
        </p:nvSpPr>
        <p:spPr>
          <a:ln/>
        </p:spPr>
        <p:txBody>
          <a:bodyPr/>
          <a:lstStyle/>
          <a:p>
            <a:r>
              <a:rPr lang="en-US"/>
              <a:t>Architecture of a Respresentative 32 Bit Processor</a:t>
            </a:r>
          </a:p>
        </p:txBody>
      </p:sp>
      <p:sp>
        <p:nvSpPr>
          <p:cNvPr id="7" name="Rectangle 7"/>
          <p:cNvSpPr>
            <a:spLocks noGrp="1" noChangeArrowheads="1"/>
          </p:cNvSpPr>
          <p:nvPr>
            <p:ph type="sldNum" sz="quarter" idx="5"/>
          </p:nvPr>
        </p:nvSpPr>
        <p:spPr>
          <a:ln/>
        </p:spPr>
        <p:txBody>
          <a:bodyPr/>
          <a:lstStyle/>
          <a:p>
            <a:fld id="{CCD3CB8D-340A-477A-8DE1-44F2C1DDC75C}" type="slidenum">
              <a:rPr lang="en-US"/>
              <a:pPr/>
              <a:t>31</a:t>
            </a:fld>
            <a:endParaRPr lang="en-US"/>
          </a:p>
        </p:txBody>
      </p:sp>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3670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685800" y="990600"/>
            <a:ext cx="7772400" cy="1371600"/>
          </a:xfrm>
        </p:spPr>
        <p:txBody>
          <a:bodyPr/>
          <a:lstStyle>
            <a:lvl1pPr>
              <a:defRPr sz="4000"/>
            </a:lvl1pPr>
          </a:lstStyle>
          <a:p>
            <a:r>
              <a:rPr lang="en-US"/>
              <a:t>Click to edit Master title style</a:t>
            </a:r>
          </a:p>
        </p:txBody>
      </p:sp>
      <p:sp>
        <p:nvSpPr>
          <p:cNvPr id="47107"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b="1">
                <a:solidFill>
                  <a:srgbClr val="FF0000"/>
                </a:solidFill>
              </a:defRPr>
            </a:lvl1pPr>
          </a:lstStyle>
          <a:p>
            <a:r>
              <a:rPr lang="en-US" dirty="0"/>
              <a:t>Click to edit Master subtitle style</a:t>
            </a:r>
          </a:p>
        </p:txBody>
      </p:sp>
      <p:sp>
        <p:nvSpPr>
          <p:cNvPr id="47108" name="Rectangle 4"/>
          <p:cNvSpPr>
            <a:spLocks noGrp="1" noChangeArrowheads="1"/>
          </p:cNvSpPr>
          <p:nvPr>
            <p:ph type="dt" sz="half" idx="2"/>
          </p:nvPr>
        </p:nvSpPr>
        <p:spPr>
          <a:xfrm>
            <a:off x="685800" y="6248400"/>
            <a:ext cx="1905000" cy="457200"/>
          </a:xfrm>
        </p:spPr>
        <p:txBody>
          <a:bodyPr/>
          <a:lstStyle>
            <a:lvl1pPr>
              <a:defRPr/>
            </a:lvl1pPr>
          </a:lstStyle>
          <a:p>
            <a:fld id="{5B9C5E8D-A867-40B1-8D50-12B80B4C96FD}" type="datetime3">
              <a:rPr lang="en-US"/>
              <a:pPr/>
              <a:t>15 February 2018</a:t>
            </a:fld>
            <a:endParaRPr lang="en-US"/>
          </a:p>
        </p:txBody>
      </p:sp>
      <p:sp>
        <p:nvSpPr>
          <p:cNvPr id="47109" name="Rectangle 5"/>
          <p:cNvSpPr>
            <a:spLocks noGrp="1" noChangeArrowheads="1"/>
          </p:cNvSpPr>
          <p:nvPr>
            <p:ph type="ftr" sz="quarter" idx="3"/>
          </p:nvPr>
        </p:nvSpPr>
        <p:spPr>
          <a:xfrm>
            <a:off x="3124200" y="6248400"/>
            <a:ext cx="2895600" cy="457200"/>
          </a:xfrm>
        </p:spPr>
        <p:txBody>
          <a:bodyPr/>
          <a:lstStyle>
            <a:lvl1pPr>
              <a:defRPr/>
            </a:lvl1pPr>
          </a:lstStyle>
          <a:p>
            <a:r>
              <a:rPr lang="en-US"/>
              <a:t>Veton Këpuska</a:t>
            </a:r>
          </a:p>
        </p:txBody>
      </p:sp>
      <p:sp>
        <p:nvSpPr>
          <p:cNvPr id="47110" name="Rectangle 6"/>
          <p:cNvSpPr>
            <a:spLocks noGrp="1" noChangeArrowheads="1"/>
          </p:cNvSpPr>
          <p:nvPr>
            <p:ph type="sldNum" sz="quarter" idx="4"/>
          </p:nvPr>
        </p:nvSpPr>
        <p:spPr>
          <a:xfrm>
            <a:off x="6553200" y="6248400"/>
            <a:ext cx="1905000" cy="457200"/>
          </a:xfrm>
        </p:spPr>
        <p:txBody>
          <a:bodyPr/>
          <a:lstStyle>
            <a:lvl1pPr>
              <a:defRPr/>
            </a:lvl1pPr>
          </a:lstStyle>
          <a:p>
            <a:fld id="{FDD2A3EE-9DC7-4919-BC29-2A1007C08CCD}" type="slidenum">
              <a:rPr lang="en-US"/>
              <a:pPr/>
              <a:t>‹#›</a:t>
            </a:fld>
            <a:endParaRPr lang="en-US"/>
          </a:p>
        </p:txBody>
      </p:sp>
      <p:sp>
        <p:nvSpPr>
          <p:cNvPr id="47111"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pPr>
            <a:endParaRPr lang="en-US" sz="2400">
              <a:latin typeface="Times New Roman" pitchFamily="18"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5F51F7F-DD97-4CDC-8595-4B5D915642A8}" type="datetime3">
              <a:rPr lang="en-US"/>
              <a:pPr/>
              <a:t>15 February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60116031-DAF2-4C64-9B62-EFCCDC9411B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F141FDFB-6A61-40A5-BB76-357C481EF2CE}" type="datetime3">
              <a:rPr lang="en-US"/>
              <a:pPr/>
              <a:t>15 February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C81349B8-25E9-4E47-B793-C2594B224EA6}"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6738" y="3810000"/>
            <a:ext cx="80010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1981200" cy="476250"/>
          </a:xfrm>
        </p:spPr>
        <p:txBody>
          <a:bodyPr/>
          <a:lstStyle>
            <a:lvl1pPr>
              <a:defRPr/>
            </a:lvl1pPr>
          </a:lstStyle>
          <a:p>
            <a:fld id="{FB155B09-6E41-45A1-974D-BED283912E41}" type="datetime3">
              <a:rPr lang="en-US"/>
              <a:pPr/>
              <a:t>15 February 2018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Veton Këpuska</a:t>
            </a:r>
          </a:p>
        </p:txBody>
      </p:sp>
      <p:sp>
        <p:nvSpPr>
          <p:cNvPr id="7" name="Slide Number Placeholder 6"/>
          <p:cNvSpPr>
            <a:spLocks noGrp="1"/>
          </p:cNvSpPr>
          <p:nvPr>
            <p:ph type="sldNum" sz="quarter" idx="12"/>
          </p:nvPr>
        </p:nvSpPr>
        <p:spPr>
          <a:xfrm>
            <a:off x="6553200" y="6245225"/>
            <a:ext cx="1981200" cy="476250"/>
          </a:xfrm>
        </p:spPr>
        <p:txBody>
          <a:bodyPr/>
          <a:lstStyle>
            <a:lvl1pPr>
              <a:defRPr/>
            </a:lvl1pPr>
          </a:lstStyle>
          <a:p>
            <a:fld id="{616FB49C-F73D-4A5A-AA97-89FB4D741058}"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74675" y="304800"/>
            <a:ext cx="80010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667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4478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667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3438" y="3810000"/>
            <a:ext cx="39243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fld id="{8311DC1E-49F9-49E4-94C1-32AA6C2FB83C}" type="datetime3">
              <a:rPr lang="en-US"/>
              <a:pPr>
                <a:defRPr/>
              </a:pPr>
              <a:t>15 February 2018</a:t>
            </a:fld>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Veton Këpuska</a:t>
            </a:r>
          </a:p>
        </p:txBody>
      </p:sp>
      <p:sp>
        <p:nvSpPr>
          <p:cNvPr id="9" name="Rectangle 8"/>
          <p:cNvSpPr>
            <a:spLocks noGrp="1" noChangeArrowheads="1"/>
          </p:cNvSpPr>
          <p:nvPr>
            <p:ph type="sldNum" sz="quarter" idx="12"/>
          </p:nvPr>
        </p:nvSpPr>
        <p:spPr>
          <a:ln/>
        </p:spPr>
        <p:txBody>
          <a:bodyPr/>
          <a:lstStyle>
            <a:lvl1pPr>
              <a:defRPr/>
            </a:lvl1pPr>
          </a:lstStyle>
          <a:p>
            <a:pPr>
              <a:defRPr/>
            </a:pPr>
            <a:fld id="{D9925C1A-8CBB-4E37-839D-A30EB4A269C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ECFF02A-F165-478C-8CEE-06B5F3D2CF45}" type="datetime3">
              <a:rPr lang="en-US"/>
              <a:pPr/>
              <a:t>15 February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017E8A54-2ECA-4DC4-8D87-9F6E9AEF03E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507939D-591E-49E4-9509-9C76905DE333}" type="datetime3">
              <a:rPr lang="en-US"/>
              <a:pPr/>
              <a:t>15 February 2018</a:t>
            </a:fld>
            <a:endParaRPr lang="en-US"/>
          </a:p>
        </p:txBody>
      </p:sp>
      <p:sp>
        <p:nvSpPr>
          <p:cNvPr id="5" name="Footer Placeholder 4"/>
          <p:cNvSpPr>
            <a:spLocks noGrp="1"/>
          </p:cNvSpPr>
          <p:nvPr>
            <p:ph type="ftr" sz="quarter" idx="11"/>
          </p:nvPr>
        </p:nvSpPr>
        <p:spPr/>
        <p:txBody>
          <a:bodyPr/>
          <a:lstStyle>
            <a:lvl1pPr>
              <a:defRPr/>
            </a:lvl1pPr>
          </a:lstStyle>
          <a:p>
            <a:r>
              <a:rPr lang="en-US"/>
              <a:t>Veton Këpuska</a:t>
            </a:r>
          </a:p>
        </p:txBody>
      </p:sp>
      <p:sp>
        <p:nvSpPr>
          <p:cNvPr id="6" name="Slide Number Placeholder 5"/>
          <p:cNvSpPr>
            <a:spLocks noGrp="1"/>
          </p:cNvSpPr>
          <p:nvPr>
            <p:ph type="sldNum" sz="quarter" idx="12"/>
          </p:nvPr>
        </p:nvSpPr>
        <p:spPr/>
        <p:txBody>
          <a:bodyPr/>
          <a:lstStyle>
            <a:lvl1pPr>
              <a:defRPr/>
            </a:lvl1pPr>
          </a:lstStyle>
          <a:p>
            <a:fld id="{1B04EED3-C5B4-4F98-AF18-A07F6BA3F2F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447800"/>
            <a:ext cx="39243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A08F49C-0977-4BFD-B317-7664A2354D06}" type="datetime3">
              <a:rPr lang="en-US"/>
              <a:pPr/>
              <a:t>15 February 2018</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F1804562-81DF-40E9-B03B-577C31FC0E9C}"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73B58996-4F92-417D-AD78-043D769C9C4C}" type="datetime3">
              <a:rPr lang="en-US"/>
              <a:pPr/>
              <a:t>15 February 2018</a:t>
            </a:fld>
            <a:endParaRPr lang="en-US"/>
          </a:p>
        </p:txBody>
      </p:sp>
      <p:sp>
        <p:nvSpPr>
          <p:cNvPr id="8" name="Footer Placeholder 7"/>
          <p:cNvSpPr>
            <a:spLocks noGrp="1"/>
          </p:cNvSpPr>
          <p:nvPr>
            <p:ph type="ftr" sz="quarter" idx="11"/>
          </p:nvPr>
        </p:nvSpPr>
        <p:spPr/>
        <p:txBody>
          <a:bodyPr/>
          <a:lstStyle>
            <a:lvl1pPr>
              <a:defRPr/>
            </a:lvl1pPr>
          </a:lstStyle>
          <a:p>
            <a:r>
              <a:rPr lang="en-US"/>
              <a:t>Veton Këpuska</a:t>
            </a:r>
          </a:p>
        </p:txBody>
      </p:sp>
      <p:sp>
        <p:nvSpPr>
          <p:cNvPr id="9" name="Slide Number Placeholder 8"/>
          <p:cNvSpPr>
            <a:spLocks noGrp="1"/>
          </p:cNvSpPr>
          <p:nvPr>
            <p:ph type="sldNum" sz="quarter" idx="12"/>
          </p:nvPr>
        </p:nvSpPr>
        <p:spPr/>
        <p:txBody>
          <a:bodyPr/>
          <a:lstStyle>
            <a:lvl1pPr>
              <a:defRPr/>
            </a:lvl1pPr>
          </a:lstStyle>
          <a:p>
            <a:fld id="{329EB9C5-3057-4E40-B3F8-3E863E56C91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DB870CA1-1E05-4D2D-9083-9B3B8ABBC23D}" type="datetime3">
              <a:rPr lang="en-US"/>
              <a:pPr/>
              <a:t>15 February 2018</a:t>
            </a:fld>
            <a:endParaRPr lang="en-US"/>
          </a:p>
        </p:txBody>
      </p:sp>
      <p:sp>
        <p:nvSpPr>
          <p:cNvPr id="4" name="Footer Placeholder 3"/>
          <p:cNvSpPr>
            <a:spLocks noGrp="1"/>
          </p:cNvSpPr>
          <p:nvPr>
            <p:ph type="ftr" sz="quarter" idx="11"/>
          </p:nvPr>
        </p:nvSpPr>
        <p:spPr/>
        <p:txBody>
          <a:bodyPr/>
          <a:lstStyle>
            <a:lvl1pPr>
              <a:defRPr/>
            </a:lvl1pPr>
          </a:lstStyle>
          <a:p>
            <a:r>
              <a:rPr lang="en-US"/>
              <a:t>Veton Këpuska</a:t>
            </a:r>
          </a:p>
        </p:txBody>
      </p:sp>
      <p:sp>
        <p:nvSpPr>
          <p:cNvPr id="5" name="Slide Number Placeholder 4"/>
          <p:cNvSpPr>
            <a:spLocks noGrp="1"/>
          </p:cNvSpPr>
          <p:nvPr>
            <p:ph type="sldNum" sz="quarter" idx="12"/>
          </p:nvPr>
        </p:nvSpPr>
        <p:spPr/>
        <p:txBody>
          <a:bodyPr/>
          <a:lstStyle>
            <a:lvl1pPr>
              <a:defRPr/>
            </a:lvl1pPr>
          </a:lstStyle>
          <a:p>
            <a:fld id="{76687208-B827-4779-813A-9EF6E15AFB5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61FE818C-9159-4A08-9C09-5536BD1CD311}" type="datetime3">
              <a:rPr lang="en-US"/>
              <a:pPr/>
              <a:t>15 February 2018</a:t>
            </a:fld>
            <a:endParaRPr lang="en-US"/>
          </a:p>
        </p:txBody>
      </p:sp>
      <p:sp>
        <p:nvSpPr>
          <p:cNvPr id="3" name="Footer Placeholder 2"/>
          <p:cNvSpPr>
            <a:spLocks noGrp="1"/>
          </p:cNvSpPr>
          <p:nvPr>
            <p:ph type="ftr" sz="quarter" idx="11"/>
          </p:nvPr>
        </p:nvSpPr>
        <p:spPr/>
        <p:txBody>
          <a:bodyPr/>
          <a:lstStyle>
            <a:lvl1pPr>
              <a:defRPr/>
            </a:lvl1pPr>
          </a:lstStyle>
          <a:p>
            <a:r>
              <a:rPr lang="en-US"/>
              <a:t>Veton Këpuska</a:t>
            </a:r>
          </a:p>
        </p:txBody>
      </p:sp>
      <p:sp>
        <p:nvSpPr>
          <p:cNvPr id="4" name="Slide Number Placeholder 3"/>
          <p:cNvSpPr>
            <a:spLocks noGrp="1"/>
          </p:cNvSpPr>
          <p:nvPr>
            <p:ph type="sldNum" sz="quarter" idx="12"/>
          </p:nvPr>
        </p:nvSpPr>
        <p:spPr/>
        <p:txBody>
          <a:bodyPr/>
          <a:lstStyle>
            <a:lvl1pPr>
              <a:defRPr/>
            </a:lvl1pPr>
          </a:lstStyle>
          <a:p>
            <a:fld id="{5535B7C2-2C26-4781-83F5-4D442362122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4B1D9957-8190-41AB-BCA7-A6CABF02E0B3}" type="datetime3">
              <a:rPr lang="en-US"/>
              <a:pPr/>
              <a:t>15 February 2018</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C69AC8B4-9FA6-4139-B099-908D0B28167A}"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C362B753-2717-44F7-B234-309124F4E671}" type="datetime3">
              <a:rPr lang="en-US"/>
              <a:pPr/>
              <a:t>15 February 2018</a:t>
            </a:fld>
            <a:endParaRPr lang="en-US"/>
          </a:p>
        </p:txBody>
      </p:sp>
      <p:sp>
        <p:nvSpPr>
          <p:cNvPr id="6" name="Footer Placeholder 5"/>
          <p:cNvSpPr>
            <a:spLocks noGrp="1"/>
          </p:cNvSpPr>
          <p:nvPr>
            <p:ph type="ftr" sz="quarter" idx="11"/>
          </p:nvPr>
        </p:nvSpPr>
        <p:spPr/>
        <p:txBody>
          <a:bodyPr/>
          <a:lstStyle>
            <a:lvl1pPr>
              <a:defRPr/>
            </a:lvl1pPr>
          </a:lstStyle>
          <a:p>
            <a:r>
              <a:rPr lang="en-US"/>
              <a:t>Veton Këpuska</a:t>
            </a:r>
          </a:p>
        </p:txBody>
      </p:sp>
      <p:sp>
        <p:nvSpPr>
          <p:cNvPr id="7" name="Slide Number Placeholder 6"/>
          <p:cNvSpPr>
            <a:spLocks noGrp="1"/>
          </p:cNvSpPr>
          <p:nvPr>
            <p:ph type="sldNum" sz="quarter" idx="12"/>
          </p:nvPr>
        </p:nvSpPr>
        <p:spPr/>
        <p:txBody>
          <a:bodyPr/>
          <a:lstStyle>
            <a:lvl1pPr>
              <a:defRPr/>
            </a:lvl1pPr>
          </a:lstStyle>
          <a:p>
            <a:fld id="{D7F74996-66BA-4E7C-B4F6-08B015FC53E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574675" y="304800"/>
            <a:ext cx="8001000" cy="838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6083" name="Rectangle 3"/>
          <p:cNvSpPr>
            <a:spLocks noGrp="1" noChangeArrowheads="1"/>
          </p:cNvSpPr>
          <p:nvPr>
            <p:ph type="body" idx="1"/>
          </p:nvPr>
        </p:nvSpPr>
        <p:spPr bwMode="auto">
          <a:xfrm>
            <a:off x="566738" y="1447800"/>
            <a:ext cx="80010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6084" name="AutoShape 4"/>
          <p:cNvSpPr>
            <a:spLocks noChangeArrowheads="1"/>
          </p:cNvSpPr>
          <p:nvPr/>
        </p:nvSpPr>
        <p:spPr bwMode="auto">
          <a:xfrm>
            <a:off x="609600" y="12192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eaLnBrk="1" hangingPunct="1">
              <a:spcBef>
                <a:spcPct val="0"/>
              </a:spcBef>
            </a:pPr>
            <a:endParaRPr lang="en-US" sz="2400">
              <a:latin typeface="Times New Roman" pitchFamily="18" charset="0"/>
            </a:endParaRPr>
          </a:p>
        </p:txBody>
      </p:sp>
      <p:sp>
        <p:nvSpPr>
          <p:cNvPr id="46085"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endParaRPr lang="en-US"/>
          </a:p>
        </p:txBody>
      </p:sp>
      <p:sp>
        <p:nvSpPr>
          <p:cNvPr id="46086"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a:lvl1pPr>
          </a:lstStyle>
          <a:p>
            <a:fld id="{BEA04D17-2FAF-4E6D-A80A-AA681E6AAA08}" type="datetime3">
              <a:rPr lang="en-US"/>
              <a:pPr/>
              <a:t>15 February 2018</a:t>
            </a:fld>
            <a:endParaRPr lang="en-US"/>
          </a:p>
        </p:txBody>
      </p:sp>
      <p:sp>
        <p:nvSpPr>
          <p:cNvPr id="46087"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200"/>
            </a:lvl1pPr>
          </a:lstStyle>
          <a:p>
            <a:r>
              <a:rPr lang="en-US"/>
              <a:t>Veton Këpuska</a:t>
            </a:r>
          </a:p>
        </p:txBody>
      </p:sp>
      <p:sp>
        <p:nvSpPr>
          <p:cNvPr id="46088"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200"/>
            </a:lvl1pPr>
          </a:lstStyle>
          <a:p>
            <a:fld id="{13CCE8B0-E774-4B91-A01B-9653B34E5AF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iming>
    <p:tnLst>
      <p:par>
        <p:cTn id="1" dur="indefinite" restart="never" nodeType="tmRoot"/>
      </p:par>
    </p:tnLst>
  </p:timing>
  <p:hf hdr="0"/>
  <p:txStyles>
    <p:titleStyle>
      <a:lvl1pPr algn="l" rtl="0" fontAlgn="base">
        <a:spcBef>
          <a:spcPct val="0"/>
        </a:spcBef>
        <a:spcAft>
          <a:spcPct val="0"/>
        </a:spcAft>
        <a:defRPr sz="3800" b="1">
          <a:solidFill>
            <a:srgbClr val="0000FF"/>
          </a:solidFill>
          <a:latin typeface="+mj-lt"/>
          <a:ea typeface="+mj-ea"/>
          <a:cs typeface="+mj-cs"/>
        </a:defRPr>
      </a:lvl1pPr>
      <a:lvl2pPr algn="l" rtl="0" fontAlgn="base">
        <a:spcBef>
          <a:spcPct val="0"/>
        </a:spcBef>
        <a:spcAft>
          <a:spcPct val="0"/>
        </a:spcAft>
        <a:defRPr sz="3800" b="1">
          <a:solidFill>
            <a:srgbClr val="0000FF"/>
          </a:solidFill>
          <a:latin typeface="Verdana" pitchFamily="34" charset="0"/>
        </a:defRPr>
      </a:lvl2pPr>
      <a:lvl3pPr algn="l" rtl="0" fontAlgn="base">
        <a:spcBef>
          <a:spcPct val="0"/>
        </a:spcBef>
        <a:spcAft>
          <a:spcPct val="0"/>
        </a:spcAft>
        <a:defRPr sz="3800" b="1">
          <a:solidFill>
            <a:srgbClr val="0000FF"/>
          </a:solidFill>
          <a:latin typeface="Verdana" pitchFamily="34" charset="0"/>
        </a:defRPr>
      </a:lvl3pPr>
      <a:lvl4pPr algn="l" rtl="0" fontAlgn="base">
        <a:spcBef>
          <a:spcPct val="0"/>
        </a:spcBef>
        <a:spcAft>
          <a:spcPct val="0"/>
        </a:spcAft>
        <a:defRPr sz="3800" b="1">
          <a:solidFill>
            <a:srgbClr val="0000FF"/>
          </a:solidFill>
          <a:latin typeface="Verdana" pitchFamily="34" charset="0"/>
        </a:defRPr>
      </a:lvl4pPr>
      <a:lvl5pPr algn="l" rtl="0" fontAlgn="base">
        <a:spcBef>
          <a:spcPct val="0"/>
        </a:spcBef>
        <a:spcAft>
          <a:spcPct val="0"/>
        </a:spcAft>
        <a:defRPr sz="3800" b="1">
          <a:solidFill>
            <a:srgbClr val="0000FF"/>
          </a:solidFill>
          <a:latin typeface="Verdana" pitchFamily="34" charset="0"/>
        </a:defRPr>
      </a:lvl5pPr>
      <a:lvl6pPr marL="457200" algn="l" rtl="0" fontAlgn="base">
        <a:spcBef>
          <a:spcPct val="0"/>
        </a:spcBef>
        <a:spcAft>
          <a:spcPct val="0"/>
        </a:spcAft>
        <a:defRPr sz="3800" b="1">
          <a:solidFill>
            <a:srgbClr val="0000FF"/>
          </a:solidFill>
          <a:latin typeface="Verdana" pitchFamily="34" charset="0"/>
        </a:defRPr>
      </a:lvl6pPr>
      <a:lvl7pPr marL="914400" algn="l" rtl="0" fontAlgn="base">
        <a:spcBef>
          <a:spcPct val="0"/>
        </a:spcBef>
        <a:spcAft>
          <a:spcPct val="0"/>
        </a:spcAft>
        <a:defRPr sz="3800" b="1">
          <a:solidFill>
            <a:srgbClr val="0000FF"/>
          </a:solidFill>
          <a:latin typeface="Verdana" pitchFamily="34" charset="0"/>
        </a:defRPr>
      </a:lvl7pPr>
      <a:lvl8pPr marL="1371600" algn="l" rtl="0" fontAlgn="base">
        <a:spcBef>
          <a:spcPct val="0"/>
        </a:spcBef>
        <a:spcAft>
          <a:spcPct val="0"/>
        </a:spcAft>
        <a:defRPr sz="3800" b="1">
          <a:solidFill>
            <a:srgbClr val="0000FF"/>
          </a:solidFill>
          <a:latin typeface="Verdana" pitchFamily="34" charset="0"/>
        </a:defRPr>
      </a:lvl8pPr>
      <a:lvl9pPr marL="1828800" algn="l" rtl="0" fontAlgn="base">
        <a:spcBef>
          <a:spcPct val="0"/>
        </a:spcBef>
        <a:spcAft>
          <a:spcPct val="0"/>
        </a:spcAft>
        <a:defRPr sz="3800" b="1">
          <a:solidFill>
            <a:srgbClr val="0000FF"/>
          </a:solidFill>
          <a:latin typeface="Verdana" pitchFamily="34" charset="0"/>
        </a:defRPr>
      </a:lvl9pPr>
    </p:titleStyle>
    <p:bodyStyle>
      <a:lvl1pPr marL="469900" indent="-469900" algn="l" rtl="0" fontAlgn="base">
        <a:spcBef>
          <a:spcPct val="20000"/>
        </a:spcBef>
        <a:spcAft>
          <a:spcPct val="0"/>
        </a:spcAft>
        <a:buClr>
          <a:schemeClr val="accent2"/>
        </a:buClr>
        <a:buFont typeface="Wingdings" pitchFamily="2" charset="2"/>
        <a:buChar char="u"/>
        <a:defRPr sz="3000">
          <a:solidFill>
            <a:schemeClr val="tx1"/>
          </a:solidFill>
          <a:latin typeface="+mn-lt"/>
          <a:ea typeface="+mn-ea"/>
          <a:cs typeface="+mn-cs"/>
        </a:defRPr>
      </a:lvl1pPr>
      <a:lvl2pPr marL="908050" indent="-436563" algn="l" rtl="0" fontAlgn="base">
        <a:spcBef>
          <a:spcPct val="20000"/>
        </a:spcBef>
        <a:spcAft>
          <a:spcPct val="0"/>
        </a:spcAft>
        <a:buClr>
          <a:srgbClr val="0000FF"/>
        </a:buClr>
        <a:buFont typeface="Wingdings" pitchFamily="2" charset="2"/>
        <a:buChar char="n"/>
        <a:defRPr sz="2600">
          <a:solidFill>
            <a:schemeClr val="tx1"/>
          </a:solidFill>
          <a:latin typeface="+mn-lt"/>
        </a:defRPr>
      </a:lvl2pPr>
      <a:lvl3pPr marL="1304925" indent="-395288" algn="l" rtl="0" fontAlgn="base">
        <a:spcBef>
          <a:spcPct val="20000"/>
        </a:spcBef>
        <a:spcAft>
          <a:spcPct val="0"/>
        </a:spcAft>
        <a:buClr>
          <a:schemeClr val="accent2"/>
        </a:buClr>
        <a:buFont typeface="Wingdings" pitchFamily="2" charset="2"/>
        <a:buChar char="u"/>
        <a:defRPr sz="2300">
          <a:solidFill>
            <a:schemeClr val="tx1"/>
          </a:solidFill>
          <a:latin typeface="+mn-lt"/>
        </a:defRPr>
      </a:lvl3pPr>
      <a:lvl4pPr marL="1693863" indent="-387350" algn="l" rtl="0" fontAlgn="base">
        <a:spcBef>
          <a:spcPct val="20000"/>
        </a:spcBef>
        <a:spcAft>
          <a:spcPct val="0"/>
        </a:spcAft>
        <a:buClr>
          <a:srgbClr val="0000FF"/>
        </a:buClr>
        <a:buFont typeface="Wingdings" pitchFamily="2" charset="2"/>
        <a:buChar char="n"/>
        <a:defRPr sz="2000">
          <a:solidFill>
            <a:schemeClr val="tx1"/>
          </a:solidFill>
          <a:latin typeface="+mn-lt"/>
        </a:defRPr>
      </a:lvl4pPr>
      <a:lvl5pPr marL="20939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u"/>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4.emf"/><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image" Target="../media/image18.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1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0.wmf"/><Relationship Id="rId5" Type="http://schemas.openxmlformats.org/officeDocument/2006/relationships/oleObject" Target="../embeddings/oleObject3.bin"/><Relationship Id="rId10" Type="http://schemas.openxmlformats.org/officeDocument/2006/relationships/image" Target="../media/image52.wmf"/><Relationship Id="rId4" Type="http://schemas.openxmlformats.org/officeDocument/2006/relationships/image" Target="../media/image53.png"/><Relationship Id="rId9"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3.wmf"/></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notesSlide" Target="../notesSlides/notesSlide19.xml"/><Relationship Id="rId7" Type="http://schemas.openxmlformats.org/officeDocument/2006/relationships/oleObject" Target="../embeddings/oleObject8.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6.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58.wmf"/><Relationship Id="rId4" Type="http://schemas.openxmlformats.org/officeDocument/2006/relationships/image" Target="../media/image60.png"/><Relationship Id="rId9"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1.wmf"/><Relationship Id="rId4" Type="http://schemas.openxmlformats.org/officeDocument/2006/relationships/oleObject" Target="../embeddings/oleObject11.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2.wmf"/><Relationship Id="rId4" Type="http://schemas.openxmlformats.org/officeDocument/2006/relationships/oleObject" Target="../embeddings/oleObject12.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t>Speech Recognition</a:t>
            </a:r>
            <a:endParaRPr lang="en-US" sz="2000"/>
          </a:p>
        </p:txBody>
      </p:sp>
      <p:sp>
        <p:nvSpPr>
          <p:cNvPr id="2051" name="Rectangle 3"/>
          <p:cNvSpPr>
            <a:spLocks noGrp="1" noChangeArrowheads="1"/>
          </p:cNvSpPr>
          <p:nvPr>
            <p:ph type="subTitle" idx="1"/>
          </p:nvPr>
        </p:nvSpPr>
        <p:spPr/>
        <p:txBody>
          <a:bodyPr/>
          <a:lstStyle/>
          <a:p>
            <a:r>
              <a:rPr lang="en-US" dirty="0"/>
              <a:t>Speech Signal Representations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Feature Extraction: MFCC Vectors</a:t>
            </a:r>
            <a:endParaRPr lang="en-US" b="0" dirty="0"/>
          </a:p>
        </p:txBody>
      </p:sp>
      <p:sp>
        <p:nvSpPr>
          <p:cNvPr id="3" name="Content Placeholder 2"/>
          <p:cNvSpPr>
            <a:spLocks noGrp="1"/>
          </p:cNvSpPr>
          <p:nvPr>
            <p:ph idx="1"/>
          </p:nvPr>
        </p:nvSpPr>
        <p:spPr/>
        <p:txBody>
          <a:bodyPr/>
          <a:lstStyle/>
          <a:p>
            <a:pPr>
              <a:lnSpc>
                <a:spcPct val="80000"/>
              </a:lnSpc>
            </a:pPr>
            <a:r>
              <a:rPr lang="en-US" sz="2400" dirty="0"/>
              <a:t>Analog-to-Digital Conversion</a:t>
            </a:r>
          </a:p>
          <a:p>
            <a:pPr lvl="1">
              <a:lnSpc>
                <a:spcPct val="80000"/>
              </a:lnSpc>
            </a:pPr>
            <a:r>
              <a:rPr lang="en-US" sz="2400" dirty="0"/>
              <a:t>We begin with</a:t>
            </a:r>
            <a:r>
              <a:rPr lang="en-US" sz="2400" b="1" dirty="0"/>
              <a:t> </a:t>
            </a:r>
            <a:r>
              <a:rPr lang="en-US" sz="2400" dirty="0"/>
              <a:t>the process of digitizing and quantizing an analog speech waveform. Recall that the first step in processing speech is to convert the analog representations (first air pressure, and then analog electric signals in a microphone), into a digital signal. This process of </a:t>
            </a:r>
            <a:r>
              <a:rPr lang="en-US" sz="2400" b="1" dirty="0"/>
              <a:t>analog-to-digital conversion </a:t>
            </a:r>
            <a:r>
              <a:rPr lang="en-US" sz="2400" dirty="0"/>
              <a:t>has two steps: </a:t>
            </a:r>
          </a:p>
          <a:p>
            <a:pPr lvl="2">
              <a:lnSpc>
                <a:spcPct val="80000"/>
              </a:lnSpc>
            </a:pPr>
            <a:r>
              <a:rPr lang="en-US" sz="2400" b="1" dirty="0"/>
              <a:t>sampling </a:t>
            </a:r>
            <a:r>
              <a:rPr lang="en-US" sz="2400" dirty="0"/>
              <a:t>and </a:t>
            </a:r>
          </a:p>
          <a:p>
            <a:pPr lvl="2">
              <a:lnSpc>
                <a:spcPct val="80000"/>
              </a:lnSpc>
            </a:pPr>
            <a:r>
              <a:rPr lang="en-US" sz="2400" b="1" dirty="0"/>
              <a:t>quantization</a:t>
            </a:r>
            <a:r>
              <a:rPr lang="en-US" sz="2400" dirty="0"/>
              <a:t>. </a:t>
            </a:r>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10</a:t>
            </a:fld>
            <a:endParaRPr lang="en-US"/>
          </a:p>
        </p:txBody>
      </p:sp>
    </p:spTree>
    <p:extLst>
      <p:ext uri="{BB962C8B-B14F-4D97-AF65-F5344CB8AC3E}">
        <p14:creationId xmlns:p14="http://schemas.microsoft.com/office/powerpoint/2010/main" val="98819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sz="quarter"/>
          </p:nvPr>
        </p:nvSpPr>
        <p:spPr/>
        <p:txBody>
          <a:bodyPr/>
          <a:lstStyle/>
          <a:p>
            <a:pPr>
              <a:tabLst>
                <a:tab pos="7831138" algn="r"/>
              </a:tabLst>
            </a:pPr>
            <a:r>
              <a:rPr lang="en-US" sz="4000" dirty="0" smtClean="0"/>
              <a:t>Sampling	Quantization</a:t>
            </a:r>
            <a:endParaRPr lang="en-US" dirty="0"/>
          </a:p>
        </p:txBody>
      </p:sp>
      <p:pic>
        <p:nvPicPr>
          <p:cNvPr id="13" name="Content Placeholder 12"/>
          <p:cNvPicPr>
            <a:picLocks noGrp="1" noChangeAspect="1"/>
          </p:cNvPicPr>
          <p:nvPr>
            <p:ph sz="quarter" idx="1"/>
          </p:nvPr>
        </p:nvPicPr>
        <p:blipFill>
          <a:blip r:embed="rId2"/>
          <a:stretch>
            <a:fillRect/>
          </a:stretch>
        </p:blipFill>
        <p:spPr>
          <a:xfrm>
            <a:off x="566738" y="1640422"/>
            <a:ext cx="3924300" cy="1824555"/>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11</a:t>
            </a:fld>
            <a:endParaRPr lang="en-US"/>
          </a:p>
        </p:txBody>
      </p:sp>
      <p:pic>
        <p:nvPicPr>
          <p:cNvPr id="19" name="Content Placeholder 16"/>
          <p:cNvPicPr>
            <a:picLocks noGrp="1" noChangeAspect="1"/>
          </p:cNvPicPr>
          <p:nvPr>
            <p:ph sz="quarter" idx="4"/>
          </p:nvPr>
        </p:nvPicPr>
        <p:blipFill>
          <a:blip r:embed="rId3"/>
          <a:stretch>
            <a:fillRect/>
          </a:stretch>
        </p:blipFill>
        <p:spPr>
          <a:xfrm>
            <a:off x="4643438" y="4002622"/>
            <a:ext cx="3924300" cy="1824555"/>
          </a:xfrm>
          <a:prstGeom prst="rect">
            <a:avLst/>
          </a:prstGeom>
        </p:spPr>
      </p:pic>
      <p:pic>
        <p:nvPicPr>
          <p:cNvPr id="21" name="Content Placeholder 13"/>
          <p:cNvPicPr>
            <a:picLocks noGrp="1" noChangeAspect="1"/>
          </p:cNvPicPr>
          <p:nvPr>
            <p:ph sz="quarter" idx="3"/>
          </p:nvPr>
        </p:nvPicPr>
        <p:blipFill>
          <a:blip r:embed="rId4"/>
          <a:stretch>
            <a:fillRect/>
          </a:stretch>
        </p:blipFill>
        <p:spPr>
          <a:xfrm>
            <a:off x="566738" y="4002622"/>
            <a:ext cx="3924300" cy="1824555"/>
          </a:xfrm>
          <a:prstGeom prst="rect">
            <a:avLst/>
          </a:prstGeom>
        </p:spPr>
      </p:pic>
      <p:sp>
        <p:nvSpPr>
          <p:cNvPr id="22" name="Down Arrow 21"/>
          <p:cNvSpPr/>
          <p:nvPr/>
        </p:nvSpPr>
        <p:spPr bwMode="auto">
          <a:xfrm>
            <a:off x="2130973" y="3607402"/>
            <a:ext cx="993227" cy="173421"/>
          </a:xfrm>
          <a:prstGeom prst="downArrow">
            <a:avLst/>
          </a:prstGeom>
          <a:solidFill>
            <a:srgbClr val="FF0066"/>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Verdana" pitchFamily="34" charset="0"/>
            </a:endParaRPr>
          </a:p>
        </p:txBody>
      </p:sp>
      <p:sp>
        <p:nvSpPr>
          <p:cNvPr id="23" name="Down Arrow 22"/>
          <p:cNvSpPr/>
          <p:nvPr/>
        </p:nvSpPr>
        <p:spPr bwMode="auto">
          <a:xfrm rot="16200000">
            <a:off x="4070625" y="4681680"/>
            <a:ext cx="993227" cy="173421"/>
          </a:xfrm>
          <a:prstGeom prst="downArrow">
            <a:avLst/>
          </a:prstGeom>
          <a:solidFill>
            <a:srgbClr val="FF0066"/>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Verdana" pitchFamily="34" charset="0"/>
            </a:endParaRPr>
          </a:p>
        </p:txBody>
      </p:sp>
      <p:sp>
        <p:nvSpPr>
          <p:cNvPr id="2" name="TextBox 1"/>
          <p:cNvSpPr txBox="1"/>
          <p:nvPr/>
        </p:nvSpPr>
        <p:spPr>
          <a:xfrm>
            <a:off x="4567238" y="1682831"/>
            <a:ext cx="4000500" cy="2185214"/>
          </a:xfrm>
          <a:prstGeom prst="rect">
            <a:avLst/>
          </a:prstGeom>
          <a:noFill/>
        </p:spPr>
        <p:txBody>
          <a:bodyPr wrap="square" rtlCol="0">
            <a:spAutoFit/>
          </a:bodyPr>
          <a:lstStyle/>
          <a:p>
            <a:pPr marL="285750" indent="-285750" algn="l">
              <a:buFont typeface="Arial" panose="020B0604020202020204" pitchFamily="34" charset="0"/>
              <a:buChar char="•"/>
            </a:pPr>
            <a:r>
              <a:rPr lang="en-US" dirty="0" smtClean="0"/>
              <a:t>Sampling Rate</a:t>
            </a:r>
          </a:p>
          <a:p>
            <a:pPr marL="285750" indent="-285750" algn="l">
              <a:buFont typeface="Arial" panose="020B0604020202020204" pitchFamily="34" charset="0"/>
              <a:buChar char="•"/>
            </a:pPr>
            <a:r>
              <a:rPr lang="en-US" dirty="0" smtClean="0"/>
              <a:t>Number of Quantization Levels </a:t>
            </a:r>
          </a:p>
          <a:p>
            <a:pPr marL="285750" indent="-285750" algn="l">
              <a:buFont typeface="Arial" panose="020B0604020202020204" pitchFamily="34" charset="0"/>
              <a:buChar char="•"/>
            </a:pPr>
            <a:r>
              <a:rPr lang="en-US" dirty="0" smtClean="0"/>
              <a:t>Precision (Bits per Sample)</a:t>
            </a:r>
          </a:p>
          <a:p>
            <a:pPr marL="285750" indent="-285750" algn="l">
              <a:buFont typeface="Arial" panose="020B0604020202020204" pitchFamily="34" charset="0"/>
              <a:buChar char="•"/>
            </a:pPr>
            <a:endParaRPr lang="en-US" dirty="0" smtClean="0"/>
          </a:p>
          <a:p>
            <a:pPr marL="285750" indent="-285750" algn="l">
              <a:buFont typeface="Arial" panose="020B0604020202020204" pitchFamily="34" charset="0"/>
              <a:buChar char="•"/>
            </a:pPr>
            <a:endParaRPr lang="en-US" dirty="0" smtClean="0"/>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318650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14F9E1-89DC-4969-814C-472D3BB4A6C0}"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FA885092-6D91-4556-9182-7FD5510AE9FA}" type="slidenum">
              <a:rPr lang="en-US"/>
              <a:pPr/>
              <a:t>12</a:t>
            </a:fld>
            <a:endParaRPr lang="en-US"/>
          </a:p>
        </p:txBody>
      </p:sp>
      <p:sp>
        <p:nvSpPr>
          <p:cNvPr id="1239042" name="Rectangle 2"/>
          <p:cNvSpPr>
            <a:spLocks noGrp="1" noChangeArrowheads="1"/>
          </p:cNvSpPr>
          <p:nvPr>
            <p:ph type="title"/>
          </p:nvPr>
        </p:nvSpPr>
        <p:spPr/>
        <p:txBody>
          <a:bodyPr/>
          <a:lstStyle/>
          <a:p>
            <a:r>
              <a:rPr lang="en-US" sz="3400" dirty="0"/>
              <a:t>Feature Extraction: MFCC Vectors</a:t>
            </a:r>
          </a:p>
        </p:txBody>
      </p:sp>
      <p:sp>
        <p:nvSpPr>
          <p:cNvPr id="1239043" name="Rectangle 3"/>
          <p:cNvSpPr>
            <a:spLocks noGrp="1" noChangeArrowheads="1"/>
          </p:cNvSpPr>
          <p:nvPr>
            <p:ph type="body" idx="1"/>
          </p:nvPr>
        </p:nvSpPr>
        <p:spPr/>
        <p:txBody>
          <a:bodyPr/>
          <a:lstStyle/>
          <a:p>
            <a:pPr>
              <a:lnSpc>
                <a:spcPct val="80000"/>
              </a:lnSpc>
            </a:pPr>
            <a:r>
              <a:rPr lang="en-US" sz="2000" dirty="0" smtClean="0"/>
              <a:t>Sampling</a:t>
            </a:r>
            <a:r>
              <a:rPr lang="en-US" sz="2000" dirty="0"/>
              <a:t>, Sampling Rate, </a:t>
            </a:r>
            <a:r>
              <a:rPr lang="en-US" sz="2000" dirty="0" err="1"/>
              <a:t>Nyqist</a:t>
            </a:r>
            <a:r>
              <a:rPr lang="en-US" sz="2000" dirty="0"/>
              <a:t> Frequency, :</a:t>
            </a:r>
          </a:p>
          <a:p>
            <a:pPr lvl="1">
              <a:lnSpc>
                <a:spcPct val="80000"/>
              </a:lnSpc>
            </a:pPr>
            <a:r>
              <a:rPr lang="en-US" sz="2000" dirty="0"/>
              <a:t>A signal is sampled by measuring its amplitude at a particular time; the </a:t>
            </a:r>
            <a:r>
              <a:rPr lang="en-US" sz="2000" b="1" dirty="0"/>
              <a:t>sampling rate </a:t>
            </a:r>
            <a:r>
              <a:rPr lang="en-US" sz="2000" dirty="0"/>
              <a:t>is the number of samples taken per second. In order to accurately measure a wave, it is necessary to have at least two samples in each cycle: one measuring the positive part of the wave and one measuring the negative part.</a:t>
            </a:r>
          </a:p>
          <a:p>
            <a:pPr lvl="1">
              <a:lnSpc>
                <a:spcPct val="80000"/>
              </a:lnSpc>
            </a:pPr>
            <a:r>
              <a:rPr lang="en-US" sz="2000" dirty="0"/>
              <a:t>More than two samples per cycle increases the amplitude accuracy, but less than two samples will cause the frequency of the wave to be completely missed. Thus the maximum frequency wave that can be measured is one whose frequency is half the sample rate (since every cycle needs two samples). This maximum frequency for a given </a:t>
            </a:r>
            <a:r>
              <a:rPr lang="en-US" sz="2000" dirty="0" smtClean="0"/>
              <a:t>sampling </a:t>
            </a:r>
            <a:r>
              <a:rPr lang="en-US" sz="2000" dirty="0"/>
              <a:t>rate is called the </a:t>
            </a:r>
            <a:r>
              <a:rPr lang="en-US" sz="2000" b="1" dirty="0" err="1"/>
              <a:t>Nyquist</a:t>
            </a:r>
            <a:r>
              <a:rPr lang="en-US" sz="2000" b="1" dirty="0"/>
              <a:t> frequency</a:t>
            </a:r>
            <a:r>
              <a:rPr lang="en-US" sz="2000" dirty="0"/>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1B1913-E185-4C7D-831A-E1FEFFEF908B}"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6FC08D8-307A-41AA-8976-6BA61B77E817}" type="slidenum">
              <a:rPr lang="en-US"/>
              <a:pPr/>
              <a:t>13</a:t>
            </a:fld>
            <a:endParaRPr lang="en-US"/>
          </a:p>
        </p:txBody>
      </p:sp>
      <p:sp>
        <p:nvSpPr>
          <p:cNvPr id="1240066" name="Rectangle 2"/>
          <p:cNvSpPr>
            <a:spLocks noGrp="1" noChangeArrowheads="1"/>
          </p:cNvSpPr>
          <p:nvPr>
            <p:ph type="title"/>
          </p:nvPr>
        </p:nvSpPr>
        <p:spPr/>
        <p:txBody>
          <a:bodyPr/>
          <a:lstStyle/>
          <a:p>
            <a:r>
              <a:rPr lang="en-US"/>
              <a:t>Bandwidth and Sample Rate</a:t>
            </a:r>
          </a:p>
        </p:txBody>
      </p:sp>
      <p:sp>
        <p:nvSpPr>
          <p:cNvPr id="1240067" name="Rectangle 3"/>
          <p:cNvSpPr>
            <a:spLocks noGrp="1" noChangeArrowheads="1"/>
          </p:cNvSpPr>
          <p:nvPr>
            <p:ph type="body" idx="1"/>
          </p:nvPr>
        </p:nvSpPr>
        <p:spPr/>
        <p:txBody>
          <a:bodyPr/>
          <a:lstStyle/>
          <a:p>
            <a:pPr>
              <a:lnSpc>
                <a:spcPct val="80000"/>
              </a:lnSpc>
            </a:pPr>
            <a:r>
              <a:rPr lang="en-US" sz="2000" dirty="0"/>
              <a:t>Most information in human speech is in frequencies below 10,000 Hz; thus a 20,000 Hz sampling rate would be necessary for complete accuracy.</a:t>
            </a:r>
          </a:p>
          <a:p>
            <a:pPr>
              <a:lnSpc>
                <a:spcPct val="80000"/>
              </a:lnSpc>
            </a:pPr>
            <a:r>
              <a:rPr lang="en-US" sz="2000" dirty="0"/>
              <a:t>But telephone speech is filtered by the switching network, and only frequencies less than 4,000 Hz are transmitted by telephones. Thus an 8,000 Hz sampling rate is sufficient for </a:t>
            </a:r>
            <a:r>
              <a:rPr lang="en-US" sz="2000" b="1" dirty="0"/>
              <a:t>telephone-bandwidth </a:t>
            </a:r>
            <a:r>
              <a:rPr lang="en-US" sz="2000" dirty="0"/>
              <a:t>speech like the Switchboard corpus</a:t>
            </a:r>
            <a:r>
              <a:rPr lang="en-US" sz="2000" dirty="0" smtClean="0"/>
              <a:t>.</a:t>
            </a:r>
          </a:p>
          <a:p>
            <a:pPr>
              <a:lnSpc>
                <a:spcPct val="80000"/>
              </a:lnSpc>
            </a:pPr>
            <a:endParaRPr lang="en-US" sz="2000" dirty="0"/>
          </a:p>
          <a:p>
            <a:pPr>
              <a:lnSpc>
                <a:spcPct val="80000"/>
              </a:lnSpc>
            </a:pPr>
            <a:r>
              <a:rPr lang="en-US" sz="2000" dirty="0"/>
              <a:t>A 16,000 Hz sampling rate (sometimes called </a:t>
            </a:r>
            <a:r>
              <a:rPr lang="en-US" sz="2000" b="1" dirty="0"/>
              <a:t>wideband</a:t>
            </a:r>
            <a:r>
              <a:rPr lang="en-US" sz="2000" dirty="0"/>
              <a:t>) is often used for microphone speech.</a:t>
            </a:r>
          </a:p>
          <a:p>
            <a:pPr>
              <a:lnSpc>
                <a:spcPct val="80000"/>
              </a:lnSpc>
            </a:pP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srcRect/>
          <a:stretch>
            <a:fillRect/>
          </a:stretch>
        </p:blipFill>
        <p:spPr bwMode="auto">
          <a:xfrm>
            <a:off x="5834286" y="3800475"/>
            <a:ext cx="1280160" cy="736824"/>
          </a:xfrm>
          <a:prstGeom prst="rect">
            <a:avLst/>
          </a:prstGeom>
          <a:noFill/>
          <a:ln w="9525">
            <a:noFill/>
            <a:miter lim="800000"/>
            <a:headEnd/>
            <a:tailEnd/>
          </a:ln>
          <a:effectLst/>
        </p:spPr>
      </p:pic>
      <p:pic>
        <p:nvPicPr>
          <p:cNvPr id="37" name="Picture 13"/>
          <p:cNvPicPr>
            <a:picLocks noChangeAspect="1" noChangeArrowheads="1"/>
          </p:cNvPicPr>
          <p:nvPr/>
        </p:nvPicPr>
        <p:blipFill>
          <a:blip r:embed="rId3" cstate="print"/>
          <a:srcRect/>
          <a:stretch>
            <a:fillRect/>
          </a:stretch>
        </p:blipFill>
        <p:spPr>
          <a:xfrm>
            <a:off x="4891088" y="2228851"/>
            <a:ext cx="1280160" cy="720867"/>
          </a:xfrm>
          <a:prstGeom prst="rect">
            <a:avLst/>
          </a:prstGeom>
        </p:spPr>
      </p:pic>
      <p:pic>
        <p:nvPicPr>
          <p:cNvPr id="36" name="Picture 14"/>
          <p:cNvPicPr>
            <a:picLocks noGrp="1" noChangeAspect="1" noChangeArrowheads="1"/>
          </p:cNvPicPr>
          <p:nvPr>
            <p:ph sz="quarter" idx="1"/>
          </p:nvPr>
        </p:nvPicPr>
        <p:blipFill>
          <a:blip r:embed="rId4" cstate="print"/>
          <a:srcRect/>
          <a:stretch>
            <a:fillRect/>
          </a:stretch>
        </p:blipFill>
        <p:spPr>
          <a:xfrm>
            <a:off x="3714751" y="3834120"/>
            <a:ext cx="1424269" cy="777240"/>
          </a:xfrm>
        </p:spPr>
      </p:pic>
      <p:pic>
        <p:nvPicPr>
          <p:cNvPr id="13" name="Picture 3"/>
          <p:cNvPicPr>
            <a:picLocks noChangeAspect="1" noChangeArrowheads="1"/>
          </p:cNvPicPr>
          <p:nvPr/>
        </p:nvPicPr>
        <p:blipFill>
          <a:blip r:embed="rId5" cstate="print"/>
          <a:srcRect/>
          <a:stretch>
            <a:fillRect/>
          </a:stretch>
        </p:blipFill>
        <p:spPr bwMode="auto">
          <a:xfrm>
            <a:off x="2876551" y="2171700"/>
            <a:ext cx="1280160" cy="77757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40F556CC-CB97-4BA3-B22B-564E2410C04D}" type="datetime3">
              <a:rPr lang="en-US"/>
              <a:pPr/>
              <a:t>15 February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14</a:t>
            </a:fld>
            <a:endParaRPr lang="en-US"/>
          </a:p>
        </p:txBody>
      </p:sp>
      <p:sp>
        <p:nvSpPr>
          <p:cNvPr id="1241090" name="Rectangle 2"/>
          <p:cNvSpPr>
            <a:spLocks noGrp="1" noChangeArrowheads="1"/>
          </p:cNvSpPr>
          <p:nvPr>
            <p:ph type="title"/>
          </p:nvPr>
        </p:nvSpPr>
        <p:spPr/>
        <p:txBody>
          <a:bodyPr/>
          <a:lstStyle/>
          <a:p>
            <a:r>
              <a:rPr lang="en-US"/>
              <a:t>MFCC Feature Extraction</a:t>
            </a:r>
          </a:p>
        </p:txBody>
      </p:sp>
      <p:sp>
        <p:nvSpPr>
          <p:cNvPr id="8" name="Rectangle 7"/>
          <p:cNvSpPr/>
          <p:nvPr/>
        </p:nvSpPr>
        <p:spPr bwMode="auto">
          <a:xfrm>
            <a:off x="1838323" y="2655804"/>
            <a:ext cx="1371600" cy="640080"/>
          </a:xfrm>
          <a:prstGeom prst="rect">
            <a:avLst/>
          </a:prstGeom>
          <a:solidFill>
            <a:srgbClr val="00FF99"/>
          </a:solidFill>
          <a:ln w="9525" cap="flat" cmpd="sng" algn="ctr">
            <a:noFill/>
            <a:prstDash val="solid"/>
            <a:round/>
            <a:headEnd type="none" w="med" len="med"/>
            <a:tailEnd type="triangle" w="med" len="med"/>
          </a:ln>
          <a:effectLst>
            <a:glow rad="228600">
              <a:srgbClr val="00B050">
                <a:alpha val="40000"/>
              </a:srgb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Pre-emphasis</a:t>
            </a:r>
          </a:p>
        </p:txBody>
      </p:sp>
      <p:sp>
        <p:nvSpPr>
          <p:cNvPr id="9" name="Rectangle 8"/>
          <p:cNvSpPr/>
          <p:nvPr/>
        </p:nvSpPr>
        <p:spPr bwMode="auto">
          <a:xfrm>
            <a:off x="2838448" y="3485043"/>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Windowing</a:t>
            </a:r>
          </a:p>
        </p:txBody>
      </p:sp>
      <p:cxnSp>
        <p:nvCxnSpPr>
          <p:cNvPr id="11" name="Straight Arrow Connector 10"/>
          <p:cNvCxnSpPr>
            <a:stCxn id="8" idx="3"/>
            <a:endCxn id="9" idx="1"/>
          </p:cNvCxnSpPr>
          <p:nvPr/>
        </p:nvCxnSpPr>
        <p:spPr bwMode="auto">
          <a:xfrm flipH="1">
            <a:off x="2838448" y="2975844"/>
            <a:ext cx="371475" cy="829239"/>
          </a:xfrm>
          <a:prstGeom prst="bentConnector5">
            <a:avLst>
              <a:gd name="adj1" fmla="val -61538"/>
              <a:gd name="adj2" fmla="val 50000"/>
              <a:gd name="adj3" fmla="val 161538"/>
            </a:avLst>
          </a:prstGeom>
          <a:noFill/>
          <a:ln w="25400" cap="flat" cmpd="sng" algn="ctr">
            <a:solidFill>
              <a:srgbClr val="0070C0"/>
            </a:solidFill>
            <a:prstDash val="solid"/>
            <a:round/>
            <a:headEnd type="none" w="med" len="med"/>
            <a:tailEnd type="triangle" w="med" len="lg"/>
          </a:ln>
          <a:effectLst/>
        </p:spPr>
      </p:cxnSp>
      <p:cxnSp>
        <p:nvCxnSpPr>
          <p:cNvPr id="12" name="Straight Arrow Connector 11"/>
          <p:cNvCxnSpPr/>
          <p:nvPr/>
        </p:nvCxnSpPr>
        <p:spPr bwMode="auto">
          <a:xfrm>
            <a:off x="1438273" y="2966319"/>
            <a:ext cx="400050" cy="564"/>
          </a:xfrm>
          <a:prstGeom prst="straightConnector1">
            <a:avLst/>
          </a:prstGeom>
          <a:noFill/>
          <a:ln w="25400" cap="flat" cmpd="sng" algn="ctr">
            <a:solidFill>
              <a:srgbClr val="0070C0"/>
            </a:solidFill>
            <a:prstDash val="solid"/>
            <a:round/>
            <a:headEnd type="none" w="med" len="med"/>
            <a:tailEnd type="triangle" w="med" len="lg"/>
          </a:ln>
          <a:effectLst/>
        </p:spPr>
      </p:cxnSp>
      <p:sp>
        <p:nvSpPr>
          <p:cNvPr id="14" name="Rectangle 13"/>
          <p:cNvSpPr/>
          <p:nvPr/>
        </p:nvSpPr>
        <p:spPr bwMode="auto">
          <a:xfrm>
            <a:off x="3829048" y="2637882"/>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FFT</a:t>
            </a:r>
          </a:p>
        </p:txBody>
      </p:sp>
      <p:sp>
        <p:nvSpPr>
          <p:cNvPr id="16" name="Rectangle 15"/>
          <p:cNvSpPr/>
          <p:nvPr/>
        </p:nvSpPr>
        <p:spPr bwMode="auto">
          <a:xfrm>
            <a:off x="5838823" y="26193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log</a:t>
            </a:r>
          </a:p>
        </p:txBody>
      </p:sp>
      <p:sp>
        <p:nvSpPr>
          <p:cNvPr id="18" name="Rectangle 17"/>
          <p:cNvSpPr/>
          <p:nvPr/>
        </p:nvSpPr>
        <p:spPr bwMode="auto">
          <a:xfrm>
            <a:off x="6781798" y="34956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IFFT</a:t>
            </a:r>
          </a:p>
        </p:txBody>
      </p:sp>
      <p:cxnSp>
        <p:nvCxnSpPr>
          <p:cNvPr id="21" name="Straight Arrow Connector 10"/>
          <p:cNvCxnSpPr>
            <a:stCxn id="9" idx="3"/>
            <a:endCxn id="14" idx="1"/>
          </p:cNvCxnSpPr>
          <p:nvPr/>
        </p:nvCxnSpPr>
        <p:spPr bwMode="auto">
          <a:xfrm flipH="1" flipV="1">
            <a:off x="3829048" y="2957922"/>
            <a:ext cx="381000" cy="847161"/>
          </a:xfrm>
          <a:prstGeom prst="bentConnector5">
            <a:avLst>
              <a:gd name="adj1" fmla="val -60000"/>
              <a:gd name="adj2" fmla="val 50000"/>
              <a:gd name="adj3" fmla="val 160000"/>
            </a:avLst>
          </a:prstGeom>
          <a:noFill/>
          <a:ln w="25400" cap="flat" cmpd="sng" algn="ctr">
            <a:solidFill>
              <a:srgbClr val="0070C0"/>
            </a:solidFill>
            <a:prstDash val="solid"/>
            <a:round/>
            <a:headEnd type="none" w="med" len="med"/>
            <a:tailEnd type="triangle" w="med" len="lg"/>
          </a:ln>
          <a:effectLst/>
        </p:spPr>
      </p:cxnSp>
      <p:cxnSp>
        <p:nvCxnSpPr>
          <p:cNvPr id="24" name="Straight Arrow Connector 10"/>
          <p:cNvCxnSpPr>
            <a:stCxn id="14" idx="3"/>
            <a:endCxn id="15" idx="1"/>
          </p:cNvCxnSpPr>
          <p:nvPr/>
        </p:nvCxnSpPr>
        <p:spPr bwMode="auto">
          <a:xfrm flipH="1">
            <a:off x="4810123" y="2957922"/>
            <a:ext cx="390525" cy="847725"/>
          </a:xfrm>
          <a:prstGeom prst="bentConnector5">
            <a:avLst>
              <a:gd name="adj1" fmla="val -58537"/>
              <a:gd name="adj2" fmla="val 50000"/>
              <a:gd name="adj3" fmla="val 158537"/>
            </a:avLst>
          </a:prstGeom>
          <a:noFill/>
          <a:ln w="25400" cap="flat" cmpd="sng" algn="ctr">
            <a:solidFill>
              <a:srgbClr val="0070C0"/>
            </a:solidFill>
            <a:prstDash val="solid"/>
            <a:round/>
            <a:headEnd type="none" w="med" len="med"/>
            <a:tailEnd type="triangle" w="med" len="lg"/>
          </a:ln>
          <a:effectLst/>
        </p:spPr>
      </p:cxnSp>
      <p:cxnSp>
        <p:nvCxnSpPr>
          <p:cNvPr id="27" name="Straight Arrow Connector 10"/>
          <p:cNvCxnSpPr>
            <a:stCxn id="15" idx="3"/>
            <a:endCxn id="16" idx="1"/>
          </p:cNvCxnSpPr>
          <p:nvPr/>
        </p:nvCxnSpPr>
        <p:spPr bwMode="auto">
          <a:xfrm flipH="1" flipV="1">
            <a:off x="5838823" y="2939436"/>
            <a:ext cx="342900" cy="866211"/>
          </a:xfrm>
          <a:prstGeom prst="bentConnector5">
            <a:avLst>
              <a:gd name="adj1" fmla="val -66667"/>
              <a:gd name="adj2" fmla="val 50000"/>
              <a:gd name="adj3" fmla="val 166667"/>
            </a:avLst>
          </a:prstGeom>
          <a:noFill/>
          <a:ln w="25400" cap="flat" cmpd="sng" algn="ctr">
            <a:solidFill>
              <a:srgbClr val="0070C0"/>
            </a:solidFill>
            <a:prstDash val="solid"/>
            <a:round/>
            <a:headEnd type="none" w="med" len="med"/>
            <a:tailEnd type="triangle" w="med" len="lg"/>
          </a:ln>
          <a:effectLst/>
        </p:spPr>
      </p:cxnSp>
      <p:cxnSp>
        <p:nvCxnSpPr>
          <p:cNvPr id="30" name="Straight Arrow Connector 10"/>
          <p:cNvCxnSpPr>
            <a:stCxn id="16" idx="3"/>
            <a:endCxn id="18" idx="1"/>
          </p:cNvCxnSpPr>
          <p:nvPr/>
        </p:nvCxnSpPr>
        <p:spPr bwMode="auto">
          <a:xfrm flipH="1">
            <a:off x="6781798" y="2939436"/>
            <a:ext cx="428625" cy="876300"/>
          </a:xfrm>
          <a:prstGeom prst="bentConnector5">
            <a:avLst>
              <a:gd name="adj1" fmla="val -53333"/>
              <a:gd name="adj2" fmla="val 50000"/>
              <a:gd name="adj3" fmla="val 153333"/>
            </a:avLst>
          </a:prstGeom>
          <a:noFill/>
          <a:ln w="25400" cap="flat" cmpd="sng" algn="ctr">
            <a:solidFill>
              <a:srgbClr val="0070C0"/>
            </a:solidFill>
            <a:prstDash val="solid"/>
            <a:round/>
            <a:headEnd type="none" w="med" len="med"/>
            <a:tailEnd type="triangle" w="med" len="lg"/>
          </a:ln>
          <a:effectLst/>
        </p:spPr>
      </p:cxnSp>
      <p:cxnSp>
        <p:nvCxnSpPr>
          <p:cNvPr id="33" name="Straight Arrow Connector 32"/>
          <p:cNvCxnSpPr/>
          <p:nvPr/>
        </p:nvCxnSpPr>
        <p:spPr bwMode="auto">
          <a:xfrm>
            <a:off x="8134348" y="3814044"/>
            <a:ext cx="400050" cy="564"/>
          </a:xfrm>
          <a:prstGeom prst="straightConnector1">
            <a:avLst/>
          </a:prstGeom>
          <a:noFill/>
          <a:ln w="25400" cap="flat" cmpd="sng" algn="ctr">
            <a:solidFill>
              <a:srgbClr val="0070C0"/>
            </a:solidFill>
            <a:prstDash val="solid"/>
            <a:round/>
            <a:headEnd type="none" w="med" len="med"/>
            <a:tailEnd type="triangle" w="med" len="lg"/>
          </a:ln>
          <a:effectLst/>
        </p:spPr>
      </p:cxnSp>
      <p:pic>
        <p:nvPicPr>
          <p:cNvPr id="34" name="Picture 3"/>
          <p:cNvPicPr>
            <a:picLocks noChangeAspect="1" noChangeArrowheads="1"/>
          </p:cNvPicPr>
          <p:nvPr/>
        </p:nvPicPr>
        <p:blipFill>
          <a:blip r:embed="rId6" cstate="print"/>
          <a:srcRect/>
          <a:stretch>
            <a:fillRect/>
          </a:stretch>
        </p:blipFill>
        <p:spPr bwMode="auto">
          <a:xfrm>
            <a:off x="571500" y="2233389"/>
            <a:ext cx="1280160" cy="736759"/>
          </a:xfrm>
          <a:prstGeom prst="rect">
            <a:avLst/>
          </a:prstGeom>
          <a:noFill/>
          <a:ln w="9525" cap="flat" cmpd="sng" algn="ctr">
            <a:noFill/>
            <a:prstDash val="solid"/>
            <a:miter lim="800000"/>
            <a:headEnd type="none" w="med" len="med"/>
            <a:tailEnd type="none" w="med" len="med"/>
          </a:ln>
          <a:effectLst/>
        </p:spPr>
      </p:pic>
      <p:pic>
        <p:nvPicPr>
          <p:cNvPr id="35" name="Picture 4"/>
          <p:cNvPicPr>
            <a:picLocks noChangeAspect="1" noChangeArrowheads="1"/>
          </p:cNvPicPr>
          <p:nvPr/>
        </p:nvPicPr>
        <p:blipFill>
          <a:blip r:embed="rId7" cstate="print"/>
          <a:srcRect/>
          <a:stretch>
            <a:fillRect/>
          </a:stretch>
        </p:blipFill>
        <p:spPr bwMode="auto">
          <a:xfrm>
            <a:off x="1532048" y="3808691"/>
            <a:ext cx="1280160" cy="736759"/>
          </a:xfrm>
          <a:prstGeom prst="rect">
            <a:avLst/>
          </a:prstGeom>
          <a:noFill/>
          <a:ln w="9525" cap="flat" cmpd="sng" algn="ctr">
            <a:noFill/>
            <a:prstDash val="solid"/>
            <a:miter lim="800000"/>
            <a:headEnd type="none" w="med" len="med"/>
            <a:tailEnd type="none" w="med" len="med"/>
          </a:ln>
          <a:effectLst/>
        </p:spPr>
      </p:pic>
      <p:sp>
        <p:nvSpPr>
          <p:cNvPr id="15" name="Rectangle 14"/>
          <p:cNvSpPr/>
          <p:nvPr/>
        </p:nvSpPr>
        <p:spPr bwMode="auto">
          <a:xfrm>
            <a:off x="4810123" y="3485607"/>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Mel-Filter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3137336" y="2664371"/>
            <a:ext cx="3168869" cy="2011680"/>
          </a:xfrm>
          <a:prstGeom prst="roundRect">
            <a:avLst/>
          </a:prstGeom>
          <a:solidFill>
            <a:srgbClr val="7030A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8" name="Title 7"/>
          <p:cNvSpPr>
            <a:spLocks noGrp="1"/>
          </p:cNvSpPr>
          <p:nvPr>
            <p:ph type="title"/>
          </p:nvPr>
        </p:nvSpPr>
        <p:spPr/>
        <p:txBody>
          <a:bodyPr/>
          <a:lstStyle/>
          <a:p>
            <a:r>
              <a:rPr lang="en-US" dirty="0" smtClean="0"/>
              <a:t>Pre-emphasis Filter</a:t>
            </a:r>
            <a:endParaRPr lang="en-US" dirty="0"/>
          </a:p>
        </p:txBody>
      </p:sp>
      <p:sp>
        <p:nvSpPr>
          <p:cNvPr id="5" name="Date Placeholder 4"/>
          <p:cNvSpPr>
            <a:spLocks noGrp="1"/>
          </p:cNvSpPr>
          <p:nvPr>
            <p:ph type="dt" sz="half" idx="10"/>
          </p:nvPr>
        </p:nvSpPr>
        <p:spPr/>
        <p:txBody>
          <a:bodyPr/>
          <a:lstStyle/>
          <a:p>
            <a:fld id="{FB155B09-6E41-45A1-974D-BED283912E41}" type="datetime3">
              <a:rPr lang="en-US" smtClean="0"/>
              <a:pPr/>
              <a:t>15 February 2018</a:t>
            </a:fld>
            <a:endParaRPr lang="en-US"/>
          </a:p>
        </p:txBody>
      </p:sp>
      <p:sp>
        <p:nvSpPr>
          <p:cNvPr id="6" name="Footer Placeholder 5"/>
          <p:cNvSpPr>
            <a:spLocks noGrp="1"/>
          </p:cNvSpPr>
          <p:nvPr>
            <p:ph type="ftr" sz="quarter" idx="11"/>
          </p:nvPr>
        </p:nvSpPr>
        <p:spPr/>
        <p:txBody>
          <a:bodyPr/>
          <a:lstStyle/>
          <a:p>
            <a:r>
              <a:rPr lang="en-US" smtClean="0"/>
              <a:t>Veton Këpuska</a:t>
            </a:r>
            <a:endParaRPr lang="en-US"/>
          </a:p>
        </p:txBody>
      </p:sp>
      <p:sp>
        <p:nvSpPr>
          <p:cNvPr id="7" name="Slide Number Placeholder 6"/>
          <p:cNvSpPr>
            <a:spLocks noGrp="1"/>
          </p:cNvSpPr>
          <p:nvPr>
            <p:ph type="sldNum" sz="quarter" idx="12"/>
          </p:nvPr>
        </p:nvSpPr>
        <p:spPr/>
        <p:txBody>
          <a:bodyPr/>
          <a:lstStyle/>
          <a:p>
            <a:fld id="{616FB49C-F73D-4A5A-AA97-89FB4D741058}" type="slidenum">
              <a:rPr lang="en-US" smtClean="0"/>
              <a:pPr/>
              <a:t>15</a:t>
            </a:fld>
            <a:endParaRPr lang="en-US"/>
          </a:p>
        </p:txBody>
      </p:sp>
      <p:pic>
        <p:nvPicPr>
          <p:cNvPr id="914434" name="Picture 2"/>
          <p:cNvPicPr>
            <a:picLocks noGrp="1" noChangeAspect="1" noChangeArrowheads="1"/>
          </p:cNvPicPr>
          <p:nvPr>
            <p:ph idx="1"/>
          </p:nvPr>
        </p:nvPicPr>
        <p:blipFill>
          <a:blip r:embed="rId3" cstate="print"/>
          <a:srcRect/>
          <a:stretch>
            <a:fillRect/>
          </a:stretch>
        </p:blipFill>
        <p:spPr bwMode="auto">
          <a:xfrm>
            <a:off x="3214477" y="2758966"/>
            <a:ext cx="2918309" cy="1828800"/>
          </a:xfrm>
          <a:prstGeom prst="rect">
            <a:avLst/>
          </a:prstGeom>
          <a:noFill/>
          <a:ln w="9525" cap="flat" cmpd="sng" algn="ctr">
            <a:noFill/>
            <a:prstDash val="solid"/>
            <a:miter lim="800000"/>
            <a:headEnd type="none" w="med" len="med"/>
            <a:tailEnd type="none" w="med" len="med"/>
          </a:ln>
          <a:effectLst/>
        </p:spPr>
      </p:pic>
      <p:pic>
        <p:nvPicPr>
          <p:cNvPr id="914435" name="Picture 3"/>
          <p:cNvPicPr>
            <a:picLocks noChangeAspect="1" noChangeArrowheads="1"/>
          </p:cNvPicPr>
          <p:nvPr/>
        </p:nvPicPr>
        <p:blipFill>
          <a:blip r:embed="rId4" cstate="print"/>
          <a:srcRect/>
          <a:stretch>
            <a:fillRect/>
          </a:stretch>
        </p:blipFill>
        <p:spPr bwMode="auto">
          <a:xfrm>
            <a:off x="472966" y="2090514"/>
            <a:ext cx="2837793" cy="1633209"/>
          </a:xfrm>
          <a:prstGeom prst="rect">
            <a:avLst/>
          </a:prstGeom>
          <a:noFill/>
          <a:ln w="9525" cap="flat" cmpd="sng" algn="ctr">
            <a:noFill/>
            <a:prstDash val="solid"/>
            <a:miter lim="800000"/>
            <a:headEnd type="none" w="med" len="med"/>
            <a:tailEnd type="none" w="med" len="med"/>
          </a:ln>
          <a:effectLst/>
        </p:spPr>
      </p:pic>
      <p:pic>
        <p:nvPicPr>
          <p:cNvPr id="914436" name="Picture 4"/>
          <p:cNvPicPr>
            <a:picLocks noChangeAspect="1" noChangeArrowheads="1"/>
          </p:cNvPicPr>
          <p:nvPr/>
        </p:nvPicPr>
        <p:blipFill>
          <a:blip r:embed="rId5" cstate="print"/>
          <a:srcRect/>
          <a:stretch>
            <a:fillRect/>
          </a:stretch>
        </p:blipFill>
        <p:spPr bwMode="auto">
          <a:xfrm>
            <a:off x="6046897" y="2017989"/>
            <a:ext cx="2931099" cy="1686909"/>
          </a:xfrm>
          <a:prstGeom prst="rect">
            <a:avLst/>
          </a:prstGeom>
          <a:noFill/>
          <a:ln w="9525" cap="flat" cmpd="sng" algn="ctr">
            <a:noFill/>
            <a:prstDash val="solid"/>
            <a:miter lim="800000"/>
            <a:headEnd type="none" w="med" len="med"/>
            <a:tailEnd type="none" w="med" len="med"/>
          </a:ln>
          <a:effectLst/>
        </p:spPr>
      </p:pic>
      <p:sp>
        <p:nvSpPr>
          <p:cNvPr id="23" name="TextBox 22"/>
          <p:cNvSpPr txBox="1"/>
          <p:nvPr/>
        </p:nvSpPr>
        <p:spPr>
          <a:xfrm>
            <a:off x="1119352" y="3689129"/>
            <a:ext cx="1749972" cy="461665"/>
          </a:xfrm>
          <a:prstGeom prst="rect">
            <a:avLst/>
          </a:prstGeom>
          <a:noFill/>
        </p:spPr>
        <p:txBody>
          <a:bodyPr wrap="square" rtlCol="0">
            <a:spAutoFit/>
          </a:bodyPr>
          <a:lstStyle/>
          <a:p>
            <a:pPr algn="ctr"/>
            <a:r>
              <a:rPr lang="en-US" dirty="0" smtClean="0"/>
              <a:t>Input Signal </a:t>
            </a:r>
            <a:r>
              <a:rPr lang="en-US" sz="2400" i="1" dirty="0" smtClean="0">
                <a:latin typeface="Times New Roman" pitchFamily="18" charset="0"/>
                <a:cs typeface="Times New Roman" pitchFamily="18" charset="0"/>
              </a:rPr>
              <a:t>x</a:t>
            </a:r>
            <a:endParaRPr lang="en-US" i="1" dirty="0">
              <a:latin typeface="Times New Roman" pitchFamily="18" charset="0"/>
              <a:cs typeface="Times New Roman" pitchFamily="18" charset="0"/>
            </a:endParaRPr>
          </a:p>
        </p:txBody>
      </p:sp>
      <p:sp>
        <p:nvSpPr>
          <p:cNvPr id="24" name="TextBox 23"/>
          <p:cNvSpPr txBox="1"/>
          <p:nvPr/>
        </p:nvSpPr>
        <p:spPr>
          <a:xfrm>
            <a:off x="6458607" y="3636577"/>
            <a:ext cx="1928648" cy="461665"/>
          </a:xfrm>
          <a:prstGeom prst="rect">
            <a:avLst/>
          </a:prstGeom>
          <a:noFill/>
        </p:spPr>
        <p:txBody>
          <a:bodyPr wrap="square" rtlCol="0">
            <a:spAutoFit/>
          </a:bodyPr>
          <a:lstStyle/>
          <a:p>
            <a:pPr algn="ctr"/>
            <a:r>
              <a:rPr lang="en-US" dirty="0" smtClean="0"/>
              <a:t>Output Signal </a:t>
            </a:r>
            <a:r>
              <a:rPr lang="en-US" sz="2400" i="1" dirty="0" smtClean="0">
                <a:latin typeface="Times New Roman" pitchFamily="18" charset="0"/>
                <a:cs typeface="Times New Roman" pitchFamily="18" charset="0"/>
              </a:rPr>
              <a:t>y</a:t>
            </a:r>
            <a:endParaRPr lang="en-US" i="1" dirty="0">
              <a:latin typeface="Times New Roman" pitchFamily="18" charset="0"/>
              <a:cs typeface="Times New Roman" pitchFamily="18" charset="0"/>
            </a:endParaRPr>
          </a:p>
        </p:txBody>
      </p:sp>
      <p:sp>
        <p:nvSpPr>
          <p:cNvPr id="25" name="TextBox 24"/>
          <p:cNvSpPr txBox="1"/>
          <p:nvPr/>
        </p:nvSpPr>
        <p:spPr>
          <a:xfrm>
            <a:off x="3478912" y="4645573"/>
            <a:ext cx="2496207" cy="338554"/>
          </a:xfrm>
          <a:prstGeom prst="rect">
            <a:avLst/>
          </a:prstGeom>
          <a:noFill/>
        </p:spPr>
        <p:txBody>
          <a:bodyPr wrap="square" rtlCol="0">
            <a:spAutoFit/>
          </a:bodyPr>
          <a:lstStyle/>
          <a:p>
            <a:pPr algn="ctr"/>
            <a:r>
              <a:rPr lang="en-US" dirty="0" smtClean="0"/>
              <a:t>Pre-emphasis Filter</a:t>
            </a:r>
            <a:endParaRPr lang="en-US" i="1" dirty="0">
              <a:latin typeface="Times New Roman" pitchFamily="18" charset="0"/>
              <a:cs typeface="Times New Roman" pitchFamily="18" charset="0"/>
            </a:endParaRPr>
          </a:p>
        </p:txBody>
      </p:sp>
      <p:cxnSp>
        <p:nvCxnSpPr>
          <p:cNvPr id="46" name="Straight Arrow Connector 45"/>
          <p:cNvCxnSpPr/>
          <p:nvPr/>
        </p:nvCxnSpPr>
        <p:spPr bwMode="auto">
          <a:xfrm>
            <a:off x="936407" y="3686161"/>
            <a:ext cx="2128345" cy="1588"/>
          </a:xfrm>
          <a:prstGeom prst="straightConnector1">
            <a:avLst/>
          </a:prstGeom>
          <a:noFill/>
          <a:ln w="9525"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6326607" y="3649375"/>
            <a:ext cx="2128345" cy="1588"/>
          </a:xfrm>
          <a:prstGeom prst="straightConnector1">
            <a:avLst/>
          </a:prstGeom>
          <a:noFill/>
          <a:ln w="9525" cap="flat" cmpd="sng" algn="ctr">
            <a:solidFill>
              <a:schemeClr val="tx1"/>
            </a:solidFill>
            <a:prstDash val="solid"/>
            <a:round/>
            <a:headEnd type="none" w="med" len="med"/>
            <a:tailEnd type="arrow"/>
          </a:ln>
          <a:effectLst/>
        </p:spPr>
      </p:cxnSp>
      <p:graphicFrame>
        <p:nvGraphicFramePr>
          <p:cNvPr id="48" name="Object 47"/>
          <p:cNvGraphicFramePr>
            <a:graphicFrameLocks noChangeAspect="1"/>
          </p:cNvGraphicFramePr>
          <p:nvPr/>
        </p:nvGraphicFramePr>
        <p:xfrm>
          <a:off x="2770188" y="1452563"/>
          <a:ext cx="3752850" cy="566737"/>
        </p:xfrm>
        <a:graphic>
          <a:graphicData uri="http://schemas.openxmlformats.org/presentationml/2006/ole">
            <mc:AlternateContent xmlns:mc="http://schemas.openxmlformats.org/markup-compatibility/2006">
              <mc:Choice xmlns:v="urn:schemas-microsoft-com:vml" Requires="v">
                <p:oleObj spid="_x0000_s914515" name="Equation" r:id="rId6" imgW="1346040" imgH="203040" progId="Equation.3">
                  <p:embed/>
                </p:oleObj>
              </mc:Choice>
              <mc:Fallback>
                <p:oleObj name="Equation" r:id="rId6" imgW="1346040" imgH="2030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0188" y="1452563"/>
                        <a:ext cx="3752850"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srcRect/>
          <a:stretch>
            <a:fillRect/>
          </a:stretch>
        </p:blipFill>
        <p:spPr bwMode="auto">
          <a:xfrm>
            <a:off x="5834286" y="3800475"/>
            <a:ext cx="1280160" cy="736824"/>
          </a:xfrm>
          <a:prstGeom prst="rect">
            <a:avLst/>
          </a:prstGeom>
          <a:noFill/>
          <a:ln w="9525">
            <a:noFill/>
            <a:miter lim="800000"/>
            <a:headEnd/>
            <a:tailEnd/>
          </a:ln>
          <a:effectLst/>
        </p:spPr>
      </p:pic>
      <p:pic>
        <p:nvPicPr>
          <p:cNvPr id="37" name="Picture 13"/>
          <p:cNvPicPr>
            <a:picLocks noChangeAspect="1" noChangeArrowheads="1"/>
          </p:cNvPicPr>
          <p:nvPr/>
        </p:nvPicPr>
        <p:blipFill>
          <a:blip r:embed="rId3" cstate="print"/>
          <a:srcRect/>
          <a:stretch>
            <a:fillRect/>
          </a:stretch>
        </p:blipFill>
        <p:spPr>
          <a:xfrm>
            <a:off x="4891088" y="2228851"/>
            <a:ext cx="1280160" cy="720867"/>
          </a:xfrm>
          <a:prstGeom prst="rect">
            <a:avLst/>
          </a:prstGeom>
        </p:spPr>
      </p:pic>
      <p:pic>
        <p:nvPicPr>
          <p:cNvPr id="36" name="Picture 14"/>
          <p:cNvPicPr>
            <a:picLocks noGrp="1" noChangeAspect="1" noChangeArrowheads="1"/>
          </p:cNvPicPr>
          <p:nvPr>
            <p:ph sz="quarter" idx="1"/>
          </p:nvPr>
        </p:nvPicPr>
        <p:blipFill>
          <a:blip r:embed="rId4" cstate="print"/>
          <a:srcRect/>
          <a:stretch>
            <a:fillRect/>
          </a:stretch>
        </p:blipFill>
        <p:spPr>
          <a:xfrm>
            <a:off x="3714751" y="3834120"/>
            <a:ext cx="1424269" cy="777240"/>
          </a:xfrm>
        </p:spPr>
      </p:pic>
      <p:pic>
        <p:nvPicPr>
          <p:cNvPr id="13" name="Picture 3"/>
          <p:cNvPicPr>
            <a:picLocks noChangeAspect="1" noChangeArrowheads="1"/>
          </p:cNvPicPr>
          <p:nvPr/>
        </p:nvPicPr>
        <p:blipFill>
          <a:blip r:embed="rId5" cstate="print"/>
          <a:srcRect/>
          <a:stretch>
            <a:fillRect/>
          </a:stretch>
        </p:blipFill>
        <p:spPr bwMode="auto">
          <a:xfrm>
            <a:off x="2876551" y="2171700"/>
            <a:ext cx="1280160" cy="77757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40F556CC-CB97-4BA3-B22B-564E2410C04D}" type="datetime3">
              <a:rPr lang="en-US"/>
              <a:pPr/>
              <a:t>15 February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16</a:t>
            </a:fld>
            <a:endParaRPr lang="en-US"/>
          </a:p>
        </p:txBody>
      </p:sp>
      <p:sp>
        <p:nvSpPr>
          <p:cNvPr id="1241090" name="Rectangle 2"/>
          <p:cNvSpPr>
            <a:spLocks noGrp="1" noChangeArrowheads="1"/>
          </p:cNvSpPr>
          <p:nvPr>
            <p:ph type="title"/>
          </p:nvPr>
        </p:nvSpPr>
        <p:spPr/>
        <p:txBody>
          <a:bodyPr/>
          <a:lstStyle/>
          <a:p>
            <a:r>
              <a:rPr lang="en-US"/>
              <a:t>MFCC Feature Extraction</a:t>
            </a:r>
          </a:p>
        </p:txBody>
      </p:sp>
      <p:sp>
        <p:nvSpPr>
          <p:cNvPr id="8" name="Rectangle 7"/>
          <p:cNvSpPr/>
          <p:nvPr/>
        </p:nvSpPr>
        <p:spPr bwMode="auto">
          <a:xfrm>
            <a:off x="1838323" y="2655804"/>
            <a:ext cx="1371600" cy="640080"/>
          </a:xfrm>
          <a:prstGeom prst="rect">
            <a:avLst/>
          </a:prstGeom>
          <a:solidFill>
            <a:srgbClr val="00FF99"/>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Pre-emphasis</a:t>
            </a:r>
          </a:p>
        </p:txBody>
      </p:sp>
      <p:sp>
        <p:nvSpPr>
          <p:cNvPr id="9" name="Rectangle 8"/>
          <p:cNvSpPr/>
          <p:nvPr/>
        </p:nvSpPr>
        <p:spPr bwMode="auto">
          <a:xfrm>
            <a:off x="2838448" y="3485043"/>
            <a:ext cx="1371600" cy="640080"/>
          </a:xfrm>
          <a:prstGeom prst="rect">
            <a:avLst/>
          </a:prstGeom>
          <a:solidFill>
            <a:srgbClr val="00CCFF"/>
          </a:solidFill>
          <a:ln w="9525" cap="flat" cmpd="sng" algn="ctr">
            <a:noFill/>
            <a:prstDash val="solid"/>
            <a:round/>
            <a:headEnd type="none" w="med" len="med"/>
            <a:tailEnd type="triangle" w="med" len="med"/>
          </a:ln>
          <a:effectLst>
            <a:glow rad="228600">
              <a:srgbClr val="00CCFF">
                <a:alpha val="40000"/>
              </a:srgb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Windowing</a:t>
            </a:r>
          </a:p>
        </p:txBody>
      </p:sp>
      <p:cxnSp>
        <p:nvCxnSpPr>
          <p:cNvPr id="11" name="Straight Arrow Connector 10"/>
          <p:cNvCxnSpPr>
            <a:stCxn id="8" idx="3"/>
            <a:endCxn id="9" idx="1"/>
          </p:cNvCxnSpPr>
          <p:nvPr/>
        </p:nvCxnSpPr>
        <p:spPr bwMode="auto">
          <a:xfrm flipH="1">
            <a:off x="2838448" y="2975844"/>
            <a:ext cx="371475" cy="829239"/>
          </a:xfrm>
          <a:prstGeom prst="bentConnector5">
            <a:avLst>
              <a:gd name="adj1" fmla="val -61538"/>
              <a:gd name="adj2" fmla="val 50000"/>
              <a:gd name="adj3" fmla="val 161538"/>
            </a:avLst>
          </a:prstGeom>
          <a:noFill/>
          <a:ln w="25400" cap="flat" cmpd="sng" algn="ctr">
            <a:solidFill>
              <a:srgbClr val="0070C0"/>
            </a:solidFill>
            <a:prstDash val="solid"/>
            <a:round/>
            <a:headEnd type="none" w="med" len="med"/>
            <a:tailEnd type="triangle" w="med" len="lg"/>
          </a:ln>
          <a:effectLst/>
        </p:spPr>
      </p:cxnSp>
      <p:cxnSp>
        <p:nvCxnSpPr>
          <p:cNvPr id="12" name="Straight Arrow Connector 11"/>
          <p:cNvCxnSpPr/>
          <p:nvPr/>
        </p:nvCxnSpPr>
        <p:spPr bwMode="auto">
          <a:xfrm>
            <a:off x="1438273" y="2966319"/>
            <a:ext cx="400050" cy="564"/>
          </a:xfrm>
          <a:prstGeom prst="straightConnector1">
            <a:avLst/>
          </a:prstGeom>
          <a:noFill/>
          <a:ln w="25400" cap="flat" cmpd="sng" algn="ctr">
            <a:solidFill>
              <a:srgbClr val="0070C0"/>
            </a:solidFill>
            <a:prstDash val="solid"/>
            <a:round/>
            <a:headEnd type="none" w="med" len="med"/>
            <a:tailEnd type="triangle" w="med" len="lg"/>
          </a:ln>
          <a:effectLst/>
        </p:spPr>
      </p:cxnSp>
      <p:sp>
        <p:nvSpPr>
          <p:cNvPr id="14" name="Rectangle 13"/>
          <p:cNvSpPr/>
          <p:nvPr/>
        </p:nvSpPr>
        <p:spPr bwMode="auto">
          <a:xfrm>
            <a:off x="3829048" y="2637882"/>
            <a:ext cx="1371600" cy="640080"/>
          </a:xfrm>
          <a:prstGeom prst="rect">
            <a:avLst/>
          </a:prstGeom>
          <a:solidFill>
            <a:srgbClr val="00CCFF"/>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FFT</a:t>
            </a:r>
          </a:p>
        </p:txBody>
      </p:sp>
      <p:sp>
        <p:nvSpPr>
          <p:cNvPr id="16" name="Rectangle 15"/>
          <p:cNvSpPr/>
          <p:nvPr/>
        </p:nvSpPr>
        <p:spPr bwMode="auto">
          <a:xfrm>
            <a:off x="5838823" y="26193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log</a:t>
            </a:r>
          </a:p>
        </p:txBody>
      </p:sp>
      <p:sp>
        <p:nvSpPr>
          <p:cNvPr id="18" name="Rectangle 17"/>
          <p:cNvSpPr/>
          <p:nvPr/>
        </p:nvSpPr>
        <p:spPr bwMode="auto">
          <a:xfrm>
            <a:off x="6781798" y="34956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IFFT</a:t>
            </a:r>
          </a:p>
        </p:txBody>
      </p:sp>
      <p:cxnSp>
        <p:nvCxnSpPr>
          <p:cNvPr id="21" name="Straight Arrow Connector 10"/>
          <p:cNvCxnSpPr>
            <a:stCxn id="9" idx="3"/>
            <a:endCxn id="14" idx="1"/>
          </p:cNvCxnSpPr>
          <p:nvPr/>
        </p:nvCxnSpPr>
        <p:spPr bwMode="auto">
          <a:xfrm flipH="1" flipV="1">
            <a:off x="3829048" y="2957922"/>
            <a:ext cx="381000" cy="847161"/>
          </a:xfrm>
          <a:prstGeom prst="bentConnector5">
            <a:avLst>
              <a:gd name="adj1" fmla="val -60000"/>
              <a:gd name="adj2" fmla="val 50000"/>
              <a:gd name="adj3" fmla="val 160000"/>
            </a:avLst>
          </a:prstGeom>
          <a:noFill/>
          <a:ln w="25400" cap="flat" cmpd="sng" algn="ctr">
            <a:solidFill>
              <a:srgbClr val="0070C0"/>
            </a:solidFill>
            <a:prstDash val="solid"/>
            <a:round/>
            <a:headEnd type="none" w="med" len="med"/>
            <a:tailEnd type="triangle" w="med" len="lg"/>
          </a:ln>
          <a:effectLst/>
        </p:spPr>
      </p:cxnSp>
      <p:cxnSp>
        <p:nvCxnSpPr>
          <p:cNvPr id="24" name="Straight Arrow Connector 10"/>
          <p:cNvCxnSpPr>
            <a:stCxn id="14" idx="3"/>
            <a:endCxn id="15" idx="1"/>
          </p:cNvCxnSpPr>
          <p:nvPr/>
        </p:nvCxnSpPr>
        <p:spPr bwMode="auto">
          <a:xfrm flipH="1">
            <a:off x="4810123" y="2957922"/>
            <a:ext cx="390525" cy="847725"/>
          </a:xfrm>
          <a:prstGeom prst="bentConnector5">
            <a:avLst>
              <a:gd name="adj1" fmla="val -58537"/>
              <a:gd name="adj2" fmla="val 50000"/>
              <a:gd name="adj3" fmla="val 158537"/>
            </a:avLst>
          </a:prstGeom>
          <a:noFill/>
          <a:ln w="25400" cap="flat" cmpd="sng" algn="ctr">
            <a:solidFill>
              <a:srgbClr val="0070C0"/>
            </a:solidFill>
            <a:prstDash val="solid"/>
            <a:round/>
            <a:headEnd type="none" w="med" len="med"/>
            <a:tailEnd type="triangle" w="med" len="lg"/>
          </a:ln>
          <a:effectLst/>
        </p:spPr>
      </p:cxnSp>
      <p:cxnSp>
        <p:nvCxnSpPr>
          <p:cNvPr id="27" name="Straight Arrow Connector 10"/>
          <p:cNvCxnSpPr>
            <a:stCxn id="15" idx="3"/>
            <a:endCxn id="16" idx="1"/>
          </p:cNvCxnSpPr>
          <p:nvPr/>
        </p:nvCxnSpPr>
        <p:spPr bwMode="auto">
          <a:xfrm flipH="1" flipV="1">
            <a:off x="5838823" y="2939436"/>
            <a:ext cx="342900" cy="866211"/>
          </a:xfrm>
          <a:prstGeom prst="bentConnector5">
            <a:avLst>
              <a:gd name="adj1" fmla="val -66667"/>
              <a:gd name="adj2" fmla="val 50000"/>
              <a:gd name="adj3" fmla="val 166667"/>
            </a:avLst>
          </a:prstGeom>
          <a:noFill/>
          <a:ln w="25400" cap="flat" cmpd="sng" algn="ctr">
            <a:solidFill>
              <a:srgbClr val="0070C0"/>
            </a:solidFill>
            <a:prstDash val="solid"/>
            <a:round/>
            <a:headEnd type="none" w="med" len="med"/>
            <a:tailEnd type="triangle" w="med" len="lg"/>
          </a:ln>
          <a:effectLst/>
        </p:spPr>
      </p:cxnSp>
      <p:cxnSp>
        <p:nvCxnSpPr>
          <p:cNvPr id="30" name="Straight Arrow Connector 10"/>
          <p:cNvCxnSpPr>
            <a:stCxn id="16" idx="3"/>
            <a:endCxn id="18" idx="1"/>
          </p:cNvCxnSpPr>
          <p:nvPr/>
        </p:nvCxnSpPr>
        <p:spPr bwMode="auto">
          <a:xfrm flipH="1">
            <a:off x="6781798" y="2939436"/>
            <a:ext cx="428625" cy="876300"/>
          </a:xfrm>
          <a:prstGeom prst="bentConnector5">
            <a:avLst>
              <a:gd name="adj1" fmla="val -53333"/>
              <a:gd name="adj2" fmla="val 50000"/>
              <a:gd name="adj3" fmla="val 153333"/>
            </a:avLst>
          </a:prstGeom>
          <a:noFill/>
          <a:ln w="25400" cap="flat" cmpd="sng" algn="ctr">
            <a:solidFill>
              <a:srgbClr val="0070C0"/>
            </a:solidFill>
            <a:prstDash val="solid"/>
            <a:round/>
            <a:headEnd type="none" w="med" len="med"/>
            <a:tailEnd type="triangle" w="med" len="lg"/>
          </a:ln>
          <a:effectLst/>
        </p:spPr>
      </p:cxnSp>
      <p:cxnSp>
        <p:nvCxnSpPr>
          <p:cNvPr id="33" name="Straight Arrow Connector 32"/>
          <p:cNvCxnSpPr/>
          <p:nvPr/>
        </p:nvCxnSpPr>
        <p:spPr bwMode="auto">
          <a:xfrm>
            <a:off x="8134348" y="3814044"/>
            <a:ext cx="400050" cy="564"/>
          </a:xfrm>
          <a:prstGeom prst="straightConnector1">
            <a:avLst/>
          </a:prstGeom>
          <a:noFill/>
          <a:ln w="25400" cap="flat" cmpd="sng" algn="ctr">
            <a:solidFill>
              <a:srgbClr val="0070C0"/>
            </a:solidFill>
            <a:prstDash val="solid"/>
            <a:round/>
            <a:headEnd type="none" w="med" len="med"/>
            <a:tailEnd type="triangle" w="med" len="lg"/>
          </a:ln>
          <a:effectLst/>
        </p:spPr>
      </p:cxnSp>
      <p:pic>
        <p:nvPicPr>
          <p:cNvPr id="34" name="Picture 3"/>
          <p:cNvPicPr>
            <a:picLocks noChangeAspect="1" noChangeArrowheads="1"/>
          </p:cNvPicPr>
          <p:nvPr/>
        </p:nvPicPr>
        <p:blipFill>
          <a:blip r:embed="rId6" cstate="print"/>
          <a:srcRect/>
          <a:stretch>
            <a:fillRect/>
          </a:stretch>
        </p:blipFill>
        <p:spPr bwMode="auto">
          <a:xfrm>
            <a:off x="571500" y="2233389"/>
            <a:ext cx="1280160" cy="736759"/>
          </a:xfrm>
          <a:prstGeom prst="rect">
            <a:avLst/>
          </a:prstGeom>
          <a:noFill/>
          <a:ln w="9525" cap="flat" cmpd="sng" algn="ctr">
            <a:noFill/>
            <a:prstDash val="solid"/>
            <a:miter lim="800000"/>
            <a:headEnd type="none" w="med" len="med"/>
            <a:tailEnd type="none" w="med" len="med"/>
          </a:ln>
          <a:effectLst/>
        </p:spPr>
      </p:pic>
      <p:pic>
        <p:nvPicPr>
          <p:cNvPr id="35" name="Picture 4"/>
          <p:cNvPicPr>
            <a:picLocks noChangeAspect="1" noChangeArrowheads="1"/>
          </p:cNvPicPr>
          <p:nvPr/>
        </p:nvPicPr>
        <p:blipFill>
          <a:blip r:embed="rId7" cstate="print"/>
          <a:srcRect/>
          <a:stretch>
            <a:fillRect/>
          </a:stretch>
        </p:blipFill>
        <p:spPr bwMode="auto">
          <a:xfrm>
            <a:off x="1532048" y="3808691"/>
            <a:ext cx="1280160" cy="736759"/>
          </a:xfrm>
          <a:prstGeom prst="rect">
            <a:avLst/>
          </a:prstGeom>
          <a:noFill/>
          <a:ln w="9525" cap="flat" cmpd="sng" algn="ctr">
            <a:noFill/>
            <a:prstDash val="solid"/>
            <a:miter lim="800000"/>
            <a:headEnd type="none" w="med" len="med"/>
            <a:tailEnd type="none" w="med" len="med"/>
          </a:ln>
          <a:effectLst/>
        </p:spPr>
      </p:pic>
      <p:sp>
        <p:nvSpPr>
          <p:cNvPr id="15" name="Rectangle 14"/>
          <p:cNvSpPr/>
          <p:nvPr/>
        </p:nvSpPr>
        <p:spPr bwMode="auto">
          <a:xfrm>
            <a:off x="4810123" y="3485607"/>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Mel-Filter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1B58D7-481C-4B13-979A-7DF71A1ACF96}"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9F88C0-65DF-49DB-9080-78239CC242D2}" type="slidenum">
              <a:rPr lang="en-US"/>
              <a:pPr/>
              <a:t>17</a:t>
            </a:fld>
            <a:endParaRPr lang="en-US"/>
          </a:p>
        </p:txBody>
      </p:sp>
      <p:sp>
        <p:nvSpPr>
          <p:cNvPr id="843778" name="Rectangle 2"/>
          <p:cNvSpPr>
            <a:spLocks noGrp="1" noChangeArrowheads="1"/>
          </p:cNvSpPr>
          <p:nvPr>
            <p:ph type="title"/>
          </p:nvPr>
        </p:nvSpPr>
        <p:spPr/>
        <p:txBody>
          <a:bodyPr/>
          <a:lstStyle/>
          <a:p>
            <a:r>
              <a:rPr lang="en-US" sz="3400"/>
              <a:t>Short-Time Fourier Analysis </a:t>
            </a:r>
            <a:r>
              <a:rPr lang="en-US" sz="2600"/>
              <a:t>(Time-Dependent Fourier Transform)</a:t>
            </a:r>
            <a:r>
              <a:rPr lang="en-US" sz="3400"/>
              <a:t> </a:t>
            </a:r>
            <a:endParaRPr lang="en-US" sz="3400" b="0"/>
          </a:p>
        </p:txBody>
      </p:sp>
      <p:pic>
        <p:nvPicPr>
          <p:cNvPr id="843779"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13"/>
          <p:cNvPicPr>
            <a:picLocks noGrp="1" noChangeAspect="1" noChangeArrowheads="1"/>
          </p:cNvPicPr>
          <p:nvPr>
            <p:ph sz="quarter" idx="4"/>
          </p:nvPr>
        </p:nvPicPr>
        <p:blipFill>
          <a:blip r:embed="rId3" cstate="print"/>
          <a:srcRect/>
          <a:stretch>
            <a:fillRect/>
          </a:stretch>
        </p:blipFill>
        <p:spPr/>
      </p:pic>
      <p:sp>
        <p:nvSpPr>
          <p:cNvPr id="4099" name="Date Placeholder 6"/>
          <p:cNvSpPr>
            <a:spLocks noGrp="1"/>
          </p:cNvSpPr>
          <p:nvPr>
            <p:ph type="dt" sz="quarter" idx="10"/>
          </p:nvPr>
        </p:nvSpPr>
        <p:spPr>
          <a:noFill/>
        </p:spPr>
        <p:txBody>
          <a:bodyPr/>
          <a:lstStyle/>
          <a:p>
            <a:fld id="{62CDF616-505B-4CFB-8A35-964C11996582}" type="datetime3">
              <a:rPr lang="en-US"/>
              <a:pPr/>
              <a:t>15 February 2018</a:t>
            </a:fld>
            <a:endParaRPr lang="en-US"/>
          </a:p>
        </p:txBody>
      </p:sp>
      <p:sp>
        <p:nvSpPr>
          <p:cNvPr id="4100" name="Footer Placeholder 7"/>
          <p:cNvSpPr>
            <a:spLocks noGrp="1"/>
          </p:cNvSpPr>
          <p:nvPr>
            <p:ph type="ftr" sz="quarter" idx="11"/>
          </p:nvPr>
        </p:nvSpPr>
        <p:spPr>
          <a:noFill/>
        </p:spPr>
        <p:txBody>
          <a:bodyPr/>
          <a:lstStyle/>
          <a:p>
            <a:r>
              <a:rPr lang="en-US"/>
              <a:t>Veton Këpuska</a:t>
            </a:r>
          </a:p>
        </p:txBody>
      </p:sp>
      <p:sp>
        <p:nvSpPr>
          <p:cNvPr id="4101" name="Slide Number Placeholder 8"/>
          <p:cNvSpPr>
            <a:spLocks noGrp="1"/>
          </p:cNvSpPr>
          <p:nvPr>
            <p:ph type="sldNum" sz="quarter" idx="12"/>
          </p:nvPr>
        </p:nvSpPr>
        <p:spPr>
          <a:noFill/>
        </p:spPr>
        <p:txBody>
          <a:bodyPr/>
          <a:lstStyle/>
          <a:p>
            <a:fld id="{2B34DC54-24E3-4CFD-9A77-04A7B60D1085}" type="slidenum">
              <a:rPr lang="en-US"/>
              <a:pPr/>
              <a:t>18</a:t>
            </a:fld>
            <a:endParaRPr lang="en-US"/>
          </a:p>
        </p:txBody>
      </p:sp>
      <p:sp>
        <p:nvSpPr>
          <p:cNvPr id="4102" name="Rectangle 2"/>
          <p:cNvSpPr>
            <a:spLocks noGrp="1" noChangeArrowheads="1"/>
          </p:cNvSpPr>
          <p:nvPr>
            <p:ph type="title" sz="quarter"/>
          </p:nvPr>
        </p:nvSpPr>
        <p:spPr/>
        <p:txBody>
          <a:bodyPr/>
          <a:lstStyle/>
          <a:p>
            <a:pPr eaLnBrk="1" hangingPunct="1"/>
            <a:r>
              <a:rPr lang="en-US" sz="4200" dirty="0" smtClean="0"/>
              <a:t>Short-Time Analysis</a:t>
            </a:r>
          </a:p>
        </p:txBody>
      </p:sp>
      <p:graphicFrame>
        <p:nvGraphicFramePr>
          <p:cNvPr id="4098" name="Object 12"/>
          <p:cNvGraphicFramePr>
            <a:graphicFrameLocks noGrp="1" noChangeAspect="1"/>
          </p:cNvGraphicFramePr>
          <p:nvPr>
            <p:ph sz="quarter" idx="3"/>
          </p:nvPr>
        </p:nvGraphicFramePr>
        <p:xfrm>
          <a:off x="558800" y="3898900"/>
          <a:ext cx="3924300" cy="2209800"/>
        </p:xfrm>
        <a:graphic>
          <a:graphicData uri="http://schemas.openxmlformats.org/presentationml/2006/ole">
            <mc:AlternateContent xmlns:mc="http://schemas.openxmlformats.org/markup-compatibility/2006">
              <mc:Choice xmlns:v="urn:schemas-microsoft-com:vml" Requires="v">
                <p:oleObj spid="_x0000_s993361" name="Chart" r:id="rId4" imgW="3924221" imgH="2209800" progId="MSGraph.Chart.8">
                  <p:embed followColorScheme="full"/>
                </p:oleObj>
              </mc:Choice>
              <mc:Fallback>
                <p:oleObj name="Chart" r:id="rId4" imgW="3924221" imgH="2209800" progId="MSGraph.Chart.8">
                  <p:embed followColorScheme="full"/>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 y="3898900"/>
                        <a:ext cx="3924300"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105" name="Picture 3"/>
          <p:cNvPicPr>
            <a:picLocks noGrp="1" noChangeAspect="1" noChangeArrowheads="1"/>
          </p:cNvPicPr>
          <p:nvPr>
            <p:ph type="body" idx="4294967295"/>
          </p:nvPr>
        </p:nvPicPr>
        <p:blipFill>
          <a:blip r:embed="rId6" cstate="print"/>
          <a:srcRect/>
          <a:stretch>
            <a:fillRect/>
          </a:stretch>
        </p:blipFill>
        <p:spPr>
          <a:xfrm>
            <a:off x="571500" y="1447800"/>
            <a:ext cx="3844925" cy="2197100"/>
          </a:xfrm>
        </p:spPr>
      </p:pic>
      <p:pic>
        <p:nvPicPr>
          <p:cNvPr id="4106" name="Picture 14"/>
          <p:cNvPicPr>
            <a:picLocks noGrp="1" noChangeAspect="1" noChangeArrowheads="1"/>
          </p:cNvPicPr>
          <p:nvPr>
            <p:ph sz="quarter" idx="1"/>
          </p:nvPr>
        </p:nvPicPr>
        <p:blipFill>
          <a:blip r:embed="rId7" cstate="print"/>
          <a:srcRect/>
          <a:stretch>
            <a:fillRect/>
          </a:stretch>
        </p:blipFill>
        <p:spPr>
          <a:xfrm>
            <a:off x="541338" y="3856038"/>
            <a:ext cx="3924300" cy="2141537"/>
          </a:xfrm>
        </p:spPr>
      </p:pic>
      <p:sp>
        <p:nvSpPr>
          <p:cNvPr id="11" name="Down Arrow 10"/>
          <p:cNvSpPr/>
          <p:nvPr/>
        </p:nvSpPr>
        <p:spPr bwMode="auto">
          <a:xfrm>
            <a:off x="2017987" y="3638143"/>
            <a:ext cx="993227" cy="173421"/>
          </a:xfrm>
          <a:prstGeom prst="downArrow">
            <a:avLst/>
          </a:prstGeom>
          <a:solidFill>
            <a:srgbClr val="FF0066"/>
          </a:solidFill>
          <a:ln w="9525" cap="flat" cmpd="sng" algn="ctr">
            <a:noFill/>
            <a:prstDash val="solid"/>
            <a:round/>
            <a:headEnd type="none" w="med" len="med"/>
            <a:tailEnd type="triangle" w="med" len="me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Verdana" pitchFamily="34" charset="0"/>
            </a:endParaRPr>
          </a:p>
        </p:txBody>
      </p:sp>
      <p:sp>
        <p:nvSpPr>
          <p:cNvPr id="12" name="Right Arrow 11"/>
          <p:cNvSpPr/>
          <p:nvPr/>
        </p:nvSpPr>
        <p:spPr bwMode="auto">
          <a:xfrm>
            <a:off x="4524712" y="4351274"/>
            <a:ext cx="173420" cy="1087820"/>
          </a:xfrm>
          <a:prstGeom prst="rightArrow">
            <a:avLst/>
          </a:prstGeom>
          <a:solidFill>
            <a:srgbClr val="FF0066"/>
          </a:solidFill>
          <a:ln w="9525" cap="flat" cmpd="sng" algn="ctr">
            <a:noFill/>
            <a:prstDash val="solid"/>
            <a:round/>
            <a:headEnd type="none" w="med" len="med"/>
            <a:tailEnd type="triangle" w="med" len="med"/>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7153EE-FB40-4ABB-A6B4-25450D1F3651}"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5F2C1B66-EC37-4000-BEFD-EFDAB76B4E54}" type="slidenum">
              <a:rPr lang="en-US"/>
              <a:pPr/>
              <a:t>19</a:t>
            </a:fld>
            <a:endParaRPr lang="en-US"/>
          </a:p>
        </p:txBody>
      </p:sp>
      <p:sp>
        <p:nvSpPr>
          <p:cNvPr id="844802" name="Rectangle 2"/>
          <p:cNvSpPr>
            <a:spLocks noGrp="1" noChangeArrowheads="1"/>
          </p:cNvSpPr>
          <p:nvPr>
            <p:ph type="title"/>
          </p:nvPr>
        </p:nvSpPr>
        <p:spPr/>
        <p:txBody>
          <a:bodyPr/>
          <a:lstStyle/>
          <a:p>
            <a:r>
              <a:rPr lang="en-US"/>
              <a:t>Rectangular Window </a:t>
            </a:r>
            <a:endParaRPr lang="en-US" b="0"/>
          </a:p>
        </p:txBody>
      </p:sp>
      <p:pic>
        <p:nvPicPr>
          <p:cNvPr id="844803"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7B99B7-B557-4F33-986F-C5AC8B791BE6}"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5309FDA-C1F4-4BFB-B8AC-A1D46336A09F}" type="slidenum">
              <a:rPr lang="en-US"/>
              <a:pPr/>
              <a:t>2</a:t>
            </a:fld>
            <a:endParaRPr lang="en-US"/>
          </a:p>
        </p:txBody>
      </p:sp>
      <p:sp>
        <p:nvSpPr>
          <p:cNvPr id="750594" name="Rectangle 2"/>
          <p:cNvSpPr>
            <a:spLocks noGrp="1" noChangeArrowheads="1"/>
          </p:cNvSpPr>
          <p:nvPr>
            <p:ph type="title"/>
          </p:nvPr>
        </p:nvSpPr>
        <p:spPr/>
        <p:txBody>
          <a:bodyPr/>
          <a:lstStyle/>
          <a:p>
            <a:r>
              <a:rPr lang="en-US" sz="3400" b="0"/>
              <a:t>Speech Signal Representations</a:t>
            </a:r>
          </a:p>
        </p:txBody>
      </p:sp>
      <p:sp>
        <p:nvSpPr>
          <p:cNvPr id="750595" name="Rectangle 3"/>
          <p:cNvSpPr>
            <a:spLocks noGrp="1" noChangeArrowheads="1"/>
          </p:cNvSpPr>
          <p:nvPr>
            <p:ph type="body" idx="1"/>
          </p:nvPr>
        </p:nvSpPr>
        <p:spPr/>
        <p:txBody>
          <a:bodyPr/>
          <a:lstStyle/>
          <a:p>
            <a:pPr>
              <a:lnSpc>
                <a:spcPct val="80000"/>
              </a:lnSpc>
            </a:pPr>
            <a:r>
              <a:rPr lang="en-US" sz="2600" dirty="0"/>
              <a:t>Fourier Analysis </a:t>
            </a:r>
          </a:p>
          <a:p>
            <a:pPr lvl="1">
              <a:lnSpc>
                <a:spcPct val="80000"/>
              </a:lnSpc>
            </a:pPr>
            <a:r>
              <a:rPr lang="en-US" sz="2200" dirty="0"/>
              <a:t>Discrete-time Fourier transform </a:t>
            </a:r>
          </a:p>
          <a:p>
            <a:pPr lvl="1">
              <a:lnSpc>
                <a:spcPct val="80000"/>
              </a:lnSpc>
            </a:pPr>
            <a:r>
              <a:rPr lang="en-US" sz="2200" dirty="0"/>
              <a:t>Short-time Fourier transform </a:t>
            </a:r>
          </a:p>
          <a:p>
            <a:pPr lvl="1">
              <a:lnSpc>
                <a:spcPct val="80000"/>
              </a:lnSpc>
            </a:pPr>
            <a:r>
              <a:rPr lang="en-US" sz="2200" dirty="0"/>
              <a:t>Discrete Fourier transform </a:t>
            </a:r>
          </a:p>
          <a:p>
            <a:pPr>
              <a:lnSpc>
                <a:spcPct val="80000"/>
              </a:lnSpc>
            </a:pPr>
            <a:r>
              <a:rPr lang="en-US" sz="2600" dirty="0" err="1"/>
              <a:t>Cepstral</a:t>
            </a:r>
            <a:r>
              <a:rPr lang="en-US" sz="2600" dirty="0"/>
              <a:t> Analysis </a:t>
            </a:r>
          </a:p>
          <a:p>
            <a:pPr lvl="1">
              <a:lnSpc>
                <a:spcPct val="80000"/>
              </a:lnSpc>
            </a:pPr>
            <a:r>
              <a:rPr lang="en-US" sz="2200" dirty="0"/>
              <a:t>The </a:t>
            </a:r>
            <a:r>
              <a:rPr lang="en-US" sz="2200" dirty="0" smtClean="0"/>
              <a:t>“complex </a:t>
            </a:r>
            <a:r>
              <a:rPr lang="en-US" sz="2200" dirty="0" err="1" smtClean="0"/>
              <a:t>cepstrum</a:t>
            </a:r>
            <a:r>
              <a:rPr lang="en-US" sz="2200" dirty="0" smtClean="0"/>
              <a:t>” </a:t>
            </a:r>
            <a:r>
              <a:rPr lang="en-US" sz="2200" dirty="0"/>
              <a:t>and </a:t>
            </a:r>
            <a:r>
              <a:rPr lang="en-US" sz="2200" dirty="0" smtClean="0"/>
              <a:t/>
            </a:r>
            <a:br>
              <a:rPr lang="en-US" sz="2200" dirty="0" smtClean="0"/>
            </a:br>
            <a:r>
              <a:rPr lang="en-US" sz="2200" dirty="0" smtClean="0"/>
              <a:t>the “real </a:t>
            </a:r>
            <a:r>
              <a:rPr lang="en-US" sz="2200" dirty="0" err="1" smtClean="0"/>
              <a:t>cepstrum</a:t>
            </a:r>
            <a:r>
              <a:rPr lang="en-US" sz="2200" dirty="0" smtClean="0"/>
              <a:t>” </a:t>
            </a:r>
            <a:endParaRPr lang="en-US" sz="2200" dirty="0"/>
          </a:p>
          <a:p>
            <a:pPr lvl="1">
              <a:lnSpc>
                <a:spcPct val="80000"/>
              </a:lnSpc>
            </a:pPr>
            <a:r>
              <a:rPr lang="en-US" sz="2200" dirty="0"/>
              <a:t>Computational considerations </a:t>
            </a:r>
          </a:p>
          <a:p>
            <a:pPr lvl="1">
              <a:lnSpc>
                <a:spcPct val="80000"/>
              </a:lnSpc>
            </a:pPr>
            <a:r>
              <a:rPr lang="en-US" sz="2200" dirty="0" err="1"/>
              <a:t>Cepstral</a:t>
            </a:r>
            <a:r>
              <a:rPr lang="en-US" sz="2200" dirty="0"/>
              <a:t> analysis of speech </a:t>
            </a:r>
          </a:p>
          <a:p>
            <a:pPr lvl="1">
              <a:lnSpc>
                <a:spcPct val="80000"/>
              </a:lnSpc>
            </a:pPr>
            <a:r>
              <a:rPr lang="en-US" sz="2200" dirty="0"/>
              <a:t>Applications to speech recognition </a:t>
            </a:r>
          </a:p>
          <a:p>
            <a:pPr lvl="1">
              <a:lnSpc>
                <a:spcPct val="80000"/>
              </a:lnSpc>
            </a:pPr>
            <a:r>
              <a:rPr lang="en-US" sz="2200" dirty="0"/>
              <a:t>Mel-Frequency </a:t>
            </a:r>
            <a:r>
              <a:rPr lang="en-US" sz="2200" dirty="0" err="1"/>
              <a:t>cepstral</a:t>
            </a:r>
            <a:r>
              <a:rPr lang="en-US" sz="2200" dirty="0"/>
              <a:t> representation </a:t>
            </a:r>
          </a:p>
          <a:p>
            <a:pPr>
              <a:lnSpc>
                <a:spcPct val="80000"/>
              </a:lnSpc>
            </a:pPr>
            <a:r>
              <a:rPr lang="en-US" sz="2600" dirty="0"/>
              <a:t>Performance Comparison of Various Representations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01019"/>
          </a:xfrm>
        </p:spPr>
        <p:txBody>
          <a:bodyPr/>
          <a:lstStyle/>
          <a:p>
            <a:r>
              <a:rPr lang="en-US" dirty="0" smtClean="0"/>
              <a:t>MATLAB </a:t>
            </a:r>
            <a:r>
              <a:rPr lang="en-US" dirty="0" err="1" smtClean="0"/>
              <a:t>wintool</a:t>
            </a:r>
            <a:endParaRPr lang="en-US" dirty="0"/>
          </a:p>
        </p:txBody>
      </p:sp>
      <p:sp>
        <p:nvSpPr>
          <p:cNvPr id="12" name="Text Placeholder 11"/>
          <p:cNvSpPr>
            <a:spLocks noGrp="1"/>
          </p:cNvSpPr>
          <p:nvPr>
            <p:ph type="body" idx="1"/>
          </p:nvPr>
        </p:nvSpPr>
        <p:spPr>
          <a:xfrm>
            <a:off x="457200" y="1430272"/>
            <a:ext cx="4040188" cy="641124"/>
          </a:xfrm>
        </p:spPr>
        <p:txBody>
          <a:bodyPr/>
          <a:lstStyle/>
          <a:p>
            <a:r>
              <a:rPr lang="en-US" dirty="0" smtClean="0"/>
              <a:t>Figure</a:t>
            </a:r>
            <a:endParaRPr lang="en-US" dirty="0"/>
          </a:p>
        </p:txBody>
      </p:sp>
      <p:sp>
        <p:nvSpPr>
          <p:cNvPr id="13" name="Text Placeholder 12"/>
          <p:cNvSpPr>
            <a:spLocks noGrp="1"/>
          </p:cNvSpPr>
          <p:nvPr>
            <p:ph type="body" sz="quarter" idx="3"/>
          </p:nvPr>
        </p:nvSpPr>
        <p:spPr>
          <a:xfrm>
            <a:off x="4645025" y="1441807"/>
            <a:ext cx="4041775" cy="639762"/>
          </a:xfrm>
        </p:spPr>
        <p:txBody>
          <a:bodyPr/>
          <a:lstStyle/>
          <a:p>
            <a:r>
              <a:rPr lang="en-US" dirty="0" smtClean="0"/>
              <a:t>Code</a:t>
            </a:r>
            <a:endParaRPr lang="en-US" dirty="0"/>
          </a:p>
        </p:txBody>
      </p:sp>
      <p:sp>
        <p:nvSpPr>
          <p:cNvPr id="14" name="Content Placeholder 13"/>
          <p:cNvSpPr>
            <a:spLocks noGrp="1"/>
          </p:cNvSpPr>
          <p:nvPr>
            <p:ph sz="quarter" idx="4"/>
          </p:nvPr>
        </p:nvSpPr>
        <p:spPr>
          <a:xfrm>
            <a:off x="4645024" y="2174875"/>
            <a:ext cx="4284371" cy="3951288"/>
          </a:xfrm>
        </p:spPr>
        <p:txBody>
          <a:bodyPr/>
          <a:lstStyle/>
          <a:p>
            <a:pPr marL="0" indent="0">
              <a:buNone/>
            </a:pPr>
            <a:r>
              <a:rPr lang="en-US" sz="1600" dirty="0"/>
              <a:t>&gt;&gt; one = ones(256, 1);</a:t>
            </a:r>
          </a:p>
          <a:p>
            <a:pPr marL="0" indent="0">
              <a:buNone/>
            </a:pPr>
            <a:r>
              <a:rPr lang="en-US" sz="1600" dirty="0"/>
              <a:t>&gt;&gt; </a:t>
            </a:r>
            <a:r>
              <a:rPr lang="en-US" sz="1600" dirty="0" err="1"/>
              <a:t>zer</a:t>
            </a:r>
            <a:r>
              <a:rPr lang="en-US" sz="1600" dirty="0"/>
              <a:t> = </a:t>
            </a:r>
            <a:r>
              <a:rPr lang="en-US" sz="1600" dirty="0" smtClean="0"/>
              <a:t>zeros(256/2, </a:t>
            </a:r>
            <a:r>
              <a:rPr lang="en-US" sz="1600" dirty="0"/>
              <a:t>1</a:t>
            </a:r>
            <a:r>
              <a:rPr lang="en-US" sz="1600" dirty="0" smtClean="0"/>
              <a:t>);</a:t>
            </a:r>
          </a:p>
          <a:p>
            <a:pPr marL="0" indent="0">
              <a:buNone/>
            </a:pPr>
            <a:r>
              <a:rPr lang="en-US" sz="1600" dirty="0" smtClean="0"/>
              <a:t>&gt;&gt; w = [</a:t>
            </a:r>
            <a:r>
              <a:rPr lang="en-US" sz="1600" dirty="0" err="1" smtClean="0"/>
              <a:t>zer</a:t>
            </a:r>
            <a:r>
              <a:rPr lang="en-US" sz="1600" dirty="0" smtClean="0"/>
              <a:t>; one; </a:t>
            </a:r>
            <a:r>
              <a:rPr lang="en-US" sz="1600" dirty="0" err="1" smtClean="0"/>
              <a:t>zer</a:t>
            </a:r>
            <a:r>
              <a:rPr lang="en-US" sz="1600" dirty="0" smtClean="0"/>
              <a:t>];</a:t>
            </a:r>
          </a:p>
          <a:p>
            <a:r>
              <a:rPr lang="en-US" sz="1600" dirty="0" smtClean="0"/>
              <a:t>Use w in </a:t>
            </a:r>
            <a:r>
              <a:rPr lang="en-US" sz="1600" dirty="0" err="1" smtClean="0"/>
              <a:t>wintool</a:t>
            </a:r>
            <a:endParaRPr lang="en-US" sz="1600" dirty="0"/>
          </a:p>
          <a:p>
            <a:r>
              <a:rPr lang="en-US" sz="1600" dirty="0" err="1" smtClean="0"/>
              <a:t>wintool</a:t>
            </a:r>
            <a:r>
              <a:rPr lang="en-US" sz="1600" dirty="0" smtClean="0"/>
              <a:t>:</a:t>
            </a:r>
          </a:p>
          <a:p>
            <a:pPr lvl="1"/>
            <a:r>
              <a:rPr lang="en-US" sz="1200" dirty="0" smtClean="0"/>
              <a:t>Type: User Defined</a:t>
            </a:r>
          </a:p>
          <a:p>
            <a:pPr lvl="1"/>
            <a:r>
              <a:rPr lang="en-US" sz="1200" dirty="0" err="1" smtClean="0"/>
              <a:t>Matlab</a:t>
            </a:r>
            <a:r>
              <a:rPr lang="en-US" sz="1200" dirty="0" smtClean="0"/>
              <a:t> code: w</a:t>
            </a:r>
          </a:p>
          <a:p>
            <a:pPr lvl="1"/>
            <a:r>
              <a:rPr lang="en-US" sz="1200" dirty="0" smtClean="0"/>
              <a:t>Length: 512</a:t>
            </a:r>
            <a:endParaRPr lang="en-US" sz="1200"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20</a:t>
            </a:fld>
            <a:endParaRPr lang="en-US"/>
          </a:p>
        </p:txBody>
      </p:sp>
      <p:pic>
        <p:nvPicPr>
          <p:cNvPr id="17" name="Content Placeholder 16"/>
          <p:cNvPicPr>
            <a:picLocks noGrp="1" noChangeAspect="1"/>
          </p:cNvPicPr>
          <p:nvPr>
            <p:ph sz="half" idx="2"/>
          </p:nvPr>
        </p:nvPicPr>
        <p:blipFill>
          <a:blip r:embed="rId2"/>
          <a:stretch>
            <a:fillRect/>
          </a:stretch>
        </p:blipFill>
        <p:spPr>
          <a:xfrm>
            <a:off x="457200" y="2635448"/>
            <a:ext cx="4040188" cy="3030141"/>
          </a:xfrm>
          <a:prstGeom prst="rect">
            <a:avLst/>
          </a:prstGeom>
        </p:spPr>
      </p:pic>
    </p:spTree>
    <p:extLst>
      <p:ext uri="{BB962C8B-B14F-4D97-AF65-F5344CB8AC3E}">
        <p14:creationId xmlns:p14="http://schemas.microsoft.com/office/powerpoint/2010/main" val="1086988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Rectangular Window step plot</a:t>
            </a:r>
            <a:endParaRPr lang="en-US" dirty="0"/>
          </a:p>
        </p:txBody>
      </p:sp>
      <p:pic>
        <p:nvPicPr>
          <p:cNvPr id="12" name="Content Placeholder 11"/>
          <p:cNvPicPr>
            <a:picLocks noGrp="1" noChangeAspect="1"/>
          </p:cNvPicPr>
          <p:nvPr>
            <p:ph idx="1"/>
          </p:nvPr>
        </p:nvPicPr>
        <p:blipFill>
          <a:blip r:embed="rId2"/>
          <a:stretch>
            <a:fillRect/>
          </a:stretch>
        </p:blipFill>
        <p:spPr>
          <a:xfrm>
            <a:off x="566738" y="1477268"/>
            <a:ext cx="8001000" cy="4513064"/>
          </a:xfrm>
          <a:prstGeom prst="rect">
            <a:avLst/>
          </a:prstGeom>
        </p:spPr>
      </p:pic>
      <p:sp>
        <p:nvSpPr>
          <p:cNvPr id="7" name="Date Placeholder 6"/>
          <p:cNvSpPr>
            <a:spLocks noGrp="1"/>
          </p:cNvSpPr>
          <p:nvPr>
            <p:ph type="dt" sz="half" idx="10"/>
          </p:nvPr>
        </p:nvSpPr>
        <p:spPr/>
        <p:txBody>
          <a:bodyPr/>
          <a:lstStyle/>
          <a:p>
            <a:fld id="{73B58996-4F92-417D-AD78-043D769C9C4C}" type="datetime3">
              <a:rPr lang="en-US" smtClean="0"/>
              <a:pPr/>
              <a:t>15 February 2018</a:t>
            </a:fld>
            <a:endParaRPr lang="en-US"/>
          </a:p>
        </p:txBody>
      </p:sp>
      <p:sp>
        <p:nvSpPr>
          <p:cNvPr id="8" name="Footer Placeholder 7"/>
          <p:cNvSpPr>
            <a:spLocks noGrp="1"/>
          </p:cNvSpPr>
          <p:nvPr>
            <p:ph type="ftr" sz="quarter" idx="11"/>
          </p:nvPr>
        </p:nvSpPr>
        <p:spPr/>
        <p:txBody>
          <a:bodyPr/>
          <a:lstStyle/>
          <a:p>
            <a:r>
              <a:rPr lang="en-US" smtClean="0"/>
              <a:t>Veton Këpuska</a:t>
            </a:r>
            <a:endParaRPr lang="en-US"/>
          </a:p>
        </p:txBody>
      </p:sp>
      <p:sp>
        <p:nvSpPr>
          <p:cNvPr id="9" name="Slide Number Placeholder 8"/>
          <p:cNvSpPr>
            <a:spLocks noGrp="1"/>
          </p:cNvSpPr>
          <p:nvPr>
            <p:ph type="sldNum" sz="quarter" idx="12"/>
          </p:nvPr>
        </p:nvSpPr>
        <p:spPr/>
        <p:txBody>
          <a:bodyPr/>
          <a:lstStyle/>
          <a:p>
            <a:fld id="{329EB9C5-3057-4E40-B3F8-3E863E56C917}" type="slidenum">
              <a:rPr lang="en-US" smtClean="0"/>
              <a:pPr/>
              <a:t>21</a:t>
            </a:fld>
            <a:endParaRPr lang="en-US"/>
          </a:p>
        </p:txBody>
      </p:sp>
    </p:spTree>
    <p:extLst>
      <p:ext uri="{BB962C8B-B14F-4D97-AF65-F5344CB8AC3E}">
        <p14:creationId xmlns:p14="http://schemas.microsoft.com/office/powerpoint/2010/main" val="1595215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0A7A2B-776A-4D93-BFB3-E3B1AAB889A5}"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5F26D24-1657-4B8F-B815-D0DE6204019F}" type="slidenum">
              <a:rPr lang="en-US"/>
              <a:pPr/>
              <a:t>22</a:t>
            </a:fld>
            <a:endParaRPr lang="en-US"/>
          </a:p>
        </p:txBody>
      </p:sp>
      <p:sp>
        <p:nvSpPr>
          <p:cNvPr id="845826" name="Rectangle 2"/>
          <p:cNvSpPr>
            <a:spLocks noGrp="1" noChangeArrowheads="1"/>
          </p:cNvSpPr>
          <p:nvPr>
            <p:ph type="title"/>
          </p:nvPr>
        </p:nvSpPr>
        <p:spPr/>
        <p:txBody>
          <a:bodyPr/>
          <a:lstStyle/>
          <a:p>
            <a:r>
              <a:rPr lang="en-US"/>
              <a:t>Hamming Window </a:t>
            </a:r>
            <a:endParaRPr lang="en-US" b="0"/>
          </a:p>
        </p:txBody>
      </p:sp>
      <p:pic>
        <p:nvPicPr>
          <p:cNvPr id="845827"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Hamming Window</a:t>
            </a: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23</a:t>
            </a:fld>
            <a:endParaRPr lang="en-US"/>
          </a:p>
        </p:txBody>
      </p:sp>
      <p:pic>
        <p:nvPicPr>
          <p:cNvPr id="7" name="Content Placeholder 6"/>
          <p:cNvPicPr>
            <a:picLocks noGrp="1" noChangeAspect="1"/>
          </p:cNvPicPr>
          <p:nvPr>
            <p:ph idx="1"/>
          </p:nvPr>
        </p:nvPicPr>
        <p:blipFill>
          <a:blip r:embed="rId2"/>
          <a:stretch>
            <a:fillRect/>
          </a:stretch>
        </p:blipFill>
        <p:spPr>
          <a:xfrm>
            <a:off x="0" y="1310371"/>
            <a:ext cx="9144000" cy="476748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Hamming </a:t>
            </a:r>
            <a:r>
              <a:rPr lang="en-US" dirty="0" smtClean="0"/>
              <a:t>Window Stem plot</a:t>
            </a:r>
            <a:endParaRPr lang="en-US" dirty="0"/>
          </a:p>
        </p:txBody>
      </p:sp>
      <p:pic>
        <p:nvPicPr>
          <p:cNvPr id="8" name="Content Placeholder 7"/>
          <p:cNvPicPr>
            <a:picLocks noGrp="1" noChangeAspect="1"/>
          </p:cNvPicPr>
          <p:nvPr>
            <p:ph idx="1"/>
          </p:nvPr>
        </p:nvPicPr>
        <p:blipFill>
          <a:blip r:embed="rId2"/>
          <a:stretch>
            <a:fillRect/>
          </a:stretch>
        </p:blipFill>
        <p:spPr>
          <a:xfrm>
            <a:off x="566738" y="1477268"/>
            <a:ext cx="8001000" cy="4513064"/>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24</a:t>
            </a:fld>
            <a:endParaRPr lang="en-US"/>
          </a:p>
        </p:txBody>
      </p:sp>
    </p:spTree>
    <p:extLst>
      <p:ext uri="{BB962C8B-B14F-4D97-AF65-F5344CB8AC3E}">
        <p14:creationId xmlns:p14="http://schemas.microsoft.com/office/powerpoint/2010/main" val="2242439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t>
            </a:r>
            <a:r>
              <a:rPr lang="en-US" dirty="0" err="1" smtClean="0"/>
              <a:t>wintool</a:t>
            </a:r>
            <a:endParaRPr lang="en-US" dirty="0"/>
          </a:p>
        </p:txBody>
      </p:sp>
      <p:pic>
        <p:nvPicPr>
          <p:cNvPr id="7" name="Content Placeholder 6"/>
          <p:cNvPicPr>
            <a:picLocks noGrp="1" noChangeAspect="1"/>
          </p:cNvPicPr>
          <p:nvPr>
            <p:ph idx="1"/>
          </p:nvPr>
        </p:nvPicPr>
        <p:blipFill>
          <a:blip r:embed="rId2"/>
          <a:stretch>
            <a:fillRect/>
          </a:stretch>
        </p:blipFill>
        <p:spPr>
          <a:xfrm>
            <a:off x="783514" y="1447800"/>
            <a:ext cx="7567448" cy="4572000"/>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25</a:t>
            </a:fld>
            <a:endParaRPr lang="en-US"/>
          </a:p>
        </p:txBody>
      </p:sp>
    </p:spTree>
    <p:extLst>
      <p:ext uri="{BB962C8B-B14F-4D97-AF65-F5344CB8AC3E}">
        <p14:creationId xmlns:p14="http://schemas.microsoft.com/office/powerpoint/2010/main" val="2922678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187CD2-CA2A-44DC-8303-5319B2D1BA0E}"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1BDAA46-CE26-4C54-9E91-D1E944EEBCB8}" type="slidenum">
              <a:rPr lang="en-US"/>
              <a:pPr/>
              <a:t>26</a:t>
            </a:fld>
            <a:endParaRPr lang="en-US"/>
          </a:p>
        </p:txBody>
      </p:sp>
      <p:sp>
        <p:nvSpPr>
          <p:cNvPr id="846850" name="Rectangle 2"/>
          <p:cNvSpPr>
            <a:spLocks noGrp="1" noChangeArrowheads="1"/>
          </p:cNvSpPr>
          <p:nvPr>
            <p:ph type="title"/>
          </p:nvPr>
        </p:nvSpPr>
        <p:spPr/>
        <p:txBody>
          <a:bodyPr/>
          <a:lstStyle/>
          <a:p>
            <a:r>
              <a:rPr lang="en-US"/>
              <a:t>Comparison of Windows </a:t>
            </a:r>
            <a:endParaRPr lang="en-US" b="0"/>
          </a:p>
        </p:txBody>
      </p:sp>
      <p:pic>
        <p:nvPicPr>
          <p:cNvPr id="84685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52CE5B-65AC-4496-B351-F289C2026F9E}"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253F52DE-3DE6-463D-B5D6-6B777F0E4854}" type="slidenum">
              <a:rPr lang="en-US"/>
              <a:pPr/>
              <a:t>27</a:t>
            </a:fld>
            <a:endParaRPr lang="en-US"/>
          </a:p>
        </p:txBody>
      </p:sp>
      <p:sp>
        <p:nvSpPr>
          <p:cNvPr id="847874" name="Rectangle 2"/>
          <p:cNvSpPr>
            <a:spLocks noGrp="1" noChangeArrowheads="1"/>
          </p:cNvSpPr>
          <p:nvPr>
            <p:ph type="title"/>
          </p:nvPr>
        </p:nvSpPr>
        <p:spPr/>
        <p:txBody>
          <a:bodyPr/>
          <a:lstStyle/>
          <a:p>
            <a:r>
              <a:rPr lang="en-US" sz="3400"/>
              <a:t>Comparison of Windows (cont’d) </a:t>
            </a:r>
            <a:endParaRPr lang="en-US" sz="3400" b="0"/>
          </a:p>
        </p:txBody>
      </p:sp>
      <p:pic>
        <p:nvPicPr>
          <p:cNvPr id="847875"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Comparison (</a:t>
            </a:r>
            <a:r>
              <a:rPr lang="en-US" dirty="0" err="1" smtClean="0"/>
              <a:t>matlab</a:t>
            </a:r>
            <a:r>
              <a:rPr lang="en-US" dirty="0" smtClean="0"/>
              <a:t>)</a:t>
            </a:r>
            <a:endParaRPr lang="en-US" dirty="0"/>
          </a:p>
        </p:txBody>
      </p:sp>
      <p:pic>
        <p:nvPicPr>
          <p:cNvPr id="7" name="Content Placeholder 6"/>
          <p:cNvPicPr>
            <a:picLocks noGrp="1" noChangeAspect="1"/>
          </p:cNvPicPr>
          <p:nvPr>
            <p:ph idx="1"/>
          </p:nvPr>
        </p:nvPicPr>
        <p:blipFill>
          <a:blip r:embed="rId2"/>
          <a:stretch>
            <a:fillRect/>
          </a:stretch>
        </p:blipFill>
        <p:spPr>
          <a:xfrm>
            <a:off x="566738" y="1566862"/>
            <a:ext cx="8001000" cy="4333875"/>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28</a:t>
            </a:fld>
            <a:endParaRPr lang="en-US"/>
          </a:p>
        </p:txBody>
      </p:sp>
    </p:spTree>
    <p:extLst>
      <p:ext uri="{BB962C8B-B14F-4D97-AF65-F5344CB8AC3E}">
        <p14:creationId xmlns:p14="http://schemas.microsoft.com/office/powerpoint/2010/main" val="2865677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srcRect/>
          <a:stretch>
            <a:fillRect/>
          </a:stretch>
        </p:blipFill>
        <p:spPr bwMode="auto">
          <a:xfrm>
            <a:off x="5834286" y="3800475"/>
            <a:ext cx="1280160" cy="736824"/>
          </a:xfrm>
          <a:prstGeom prst="rect">
            <a:avLst/>
          </a:prstGeom>
          <a:noFill/>
          <a:ln w="9525">
            <a:noFill/>
            <a:miter lim="800000"/>
            <a:headEnd/>
            <a:tailEnd/>
          </a:ln>
          <a:effectLst/>
        </p:spPr>
      </p:pic>
      <p:pic>
        <p:nvPicPr>
          <p:cNvPr id="37" name="Picture 13"/>
          <p:cNvPicPr>
            <a:picLocks noChangeAspect="1" noChangeArrowheads="1"/>
          </p:cNvPicPr>
          <p:nvPr/>
        </p:nvPicPr>
        <p:blipFill>
          <a:blip r:embed="rId3" cstate="print"/>
          <a:srcRect/>
          <a:stretch>
            <a:fillRect/>
          </a:stretch>
        </p:blipFill>
        <p:spPr>
          <a:xfrm>
            <a:off x="4891088" y="2228851"/>
            <a:ext cx="1280160" cy="720867"/>
          </a:xfrm>
          <a:prstGeom prst="rect">
            <a:avLst/>
          </a:prstGeom>
        </p:spPr>
      </p:pic>
      <p:pic>
        <p:nvPicPr>
          <p:cNvPr id="36" name="Picture 14"/>
          <p:cNvPicPr>
            <a:picLocks noGrp="1" noChangeAspect="1" noChangeArrowheads="1"/>
          </p:cNvPicPr>
          <p:nvPr>
            <p:ph sz="quarter" idx="1"/>
          </p:nvPr>
        </p:nvPicPr>
        <p:blipFill>
          <a:blip r:embed="rId4" cstate="print"/>
          <a:srcRect/>
          <a:stretch>
            <a:fillRect/>
          </a:stretch>
        </p:blipFill>
        <p:spPr>
          <a:xfrm>
            <a:off x="3714751" y="3834120"/>
            <a:ext cx="1424269" cy="777240"/>
          </a:xfrm>
        </p:spPr>
      </p:pic>
      <p:pic>
        <p:nvPicPr>
          <p:cNvPr id="13" name="Picture 3"/>
          <p:cNvPicPr>
            <a:picLocks noChangeAspect="1" noChangeArrowheads="1"/>
          </p:cNvPicPr>
          <p:nvPr/>
        </p:nvPicPr>
        <p:blipFill>
          <a:blip r:embed="rId5" cstate="print"/>
          <a:srcRect/>
          <a:stretch>
            <a:fillRect/>
          </a:stretch>
        </p:blipFill>
        <p:spPr bwMode="auto">
          <a:xfrm>
            <a:off x="2876551" y="2171700"/>
            <a:ext cx="1280160" cy="77757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40F556CC-CB97-4BA3-B22B-564E2410C04D}" type="datetime3">
              <a:rPr lang="en-US"/>
              <a:pPr/>
              <a:t>15 February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29</a:t>
            </a:fld>
            <a:endParaRPr lang="en-US"/>
          </a:p>
        </p:txBody>
      </p:sp>
      <p:sp>
        <p:nvSpPr>
          <p:cNvPr id="1241090" name="Rectangle 2"/>
          <p:cNvSpPr>
            <a:spLocks noGrp="1" noChangeArrowheads="1"/>
          </p:cNvSpPr>
          <p:nvPr>
            <p:ph type="title"/>
          </p:nvPr>
        </p:nvSpPr>
        <p:spPr/>
        <p:txBody>
          <a:bodyPr/>
          <a:lstStyle/>
          <a:p>
            <a:r>
              <a:rPr lang="en-US"/>
              <a:t>MFCC Feature Extraction</a:t>
            </a:r>
          </a:p>
        </p:txBody>
      </p:sp>
      <p:sp>
        <p:nvSpPr>
          <p:cNvPr id="8" name="Rectangle 7"/>
          <p:cNvSpPr/>
          <p:nvPr/>
        </p:nvSpPr>
        <p:spPr bwMode="auto">
          <a:xfrm>
            <a:off x="1838323" y="2655804"/>
            <a:ext cx="1371600" cy="640080"/>
          </a:xfrm>
          <a:prstGeom prst="rect">
            <a:avLst/>
          </a:prstGeom>
          <a:solidFill>
            <a:srgbClr val="00FF99"/>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Pre-emphasis</a:t>
            </a:r>
          </a:p>
        </p:txBody>
      </p:sp>
      <p:sp>
        <p:nvSpPr>
          <p:cNvPr id="9" name="Rectangle 8"/>
          <p:cNvSpPr/>
          <p:nvPr/>
        </p:nvSpPr>
        <p:spPr bwMode="auto">
          <a:xfrm>
            <a:off x="2838448" y="3485043"/>
            <a:ext cx="1371600" cy="640080"/>
          </a:xfrm>
          <a:prstGeom prst="rect">
            <a:avLst/>
          </a:prstGeom>
          <a:solidFill>
            <a:srgbClr val="00CCFF"/>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Windowing</a:t>
            </a:r>
          </a:p>
        </p:txBody>
      </p:sp>
      <p:cxnSp>
        <p:nvCxnSpPr>
          <p:cNvPr id="11" name="Straight Arrow Connector 10"/>
          <p:cNvCxnSpPr>
            <a:stCxn id="8" idx="3"/>
            <a:endCxn id="9" idx="1"/>
          </p:cNvCxnSpPr>
          <p:nvPr/>
        </p:nvCxnSpPr>
        <p:spPr bwMode="auto">
          <a:xfrm flipH="1">
            <a:off x="2838448" y="2975844"/>
            <a:ext cx="371475" cy="829239"/>
          </a:xfrm>
          <a:prstGeom prst="bentConnector5">
            <a:avLst>
              <a:gd name="adj1" fmla="val -61538"/>
              <a:gd name="adj2" fmla="val 50000"/>
              <a:gd name="adj3" fmla="val 161538"/>
            </a:avLst>
          </a:prstGeom>
          <a:noFill/>
          <a:ln w="25400" cap="flat" cmpd="sng" algn="ctr">
            <a:solidFill>
              <a:srgbClr val="0070C0"/>
            </a:solidFill>
            <a:prstDash val="solid"/>
            <a:round/>
            <a:headEnd type="none" w="med" len="med"/>
            <a:tailEnd type="triangle" w="med" len="lg"/>
          </a:ln>
          <a:effectLst/>
        </p:spPr>
      </p:cxnSp>
      <p:cxnSp>
        <p:nvCxnSpPr>
          <p:cNvPr id="12" name="Straight Arrow Connector 11"/>
          <p:cNvCxnSpPr/>
          <p:nvPr/>
        </p:nvCxnSpPr>
        <p:spPr bwMode="auto">
          <a:xfrm>
            <a:off x="1438273" y="2966319"/>
            <a:ext cx="400050" cy="564"/>
          </a:xfrm>
          <a:prstGeom prst="straightConnector1">
            <a:avLst/>
          </a:prstGeom>
          <a:noFill/>
          <a:ln w="25400" cap="flat" cmpd="sng" algn="ctr">
            <a:solidFill>
              <a:srgbClr val="0070C0"/>
            </a:solidFill>
            <a:prstDash val="solid"/>
            <a:round/>
            <a:headEnd type="none" w="med" len="med"/>
            <a:tailEnd type="triangle" w="med" len="lg"/>
          </a:ln>
          <a:effectLst/>
        </p:spPr>
      </p:cxnSp>
      <p:sp>
        <p:nvSpPr>
          <p:cNvPr id="14" name="Rectangle 13"/>
          <p:cNvSpPr/>
          <p:nvPr/>
        </p:nvSpPr>
        <p:spPr bwMode="auto">
          <a:xfrm>
            <a:off x="3829048" y="2637882"/>
            <a:ext cx="1371600" cy="640080"/>
          </a:xfrm>
          <a:prstGeom prst="rect">
            <a:avLst/>
          </a:prstGeom>
          <a:solidFill>
            <a:srgbClr val="CC00FF"/>
          </a:solidFill>
          <a:ln w="9525" cap="flat" cmpd="sng" algn="ctr">
            <a:noFill/>
            <a:prstDash val="solid"/>
            <a:round/>
            <a:headEnd type="none" w="med" len="med"/>
            <a:tailEnd type="triangle" w="med" len="med"/>
          </a:ln>
          <a:effectLst>
            <a:glow rad="228600">
              <a:srgbClr val="CC00FF">
                <a:alpha val="40000"/>
              </a:srgb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FFT</a:t>
            </a:r>
          </a:p>
        </p:txBody>
      </p:sp>
      <p:sp>
        <p:nvSpPr>
          <p:cNvPr id="16" name="Rectangle 15"/>
          <p:cNvSpPr/>
          <p:nvPr/>
        </p:nvSpPr>
        <p:spPr bwMode="auto">
          <a:xfrm>
            <a:off x="5838823" y="26193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log</a:t>
            </a:r>
          </a:p>
        </p:txBody>
      </p:sp>
      <p:sp>
        <p:nvSpPr>
          <p:cNvPr id="18" name="Rectangle 17"/>
          <p:cNvSpPr/>
          <p:nvPr/>
        </p:nvSpPr>
        <p:spPr bwMode="auto">
          <a:xfrm>
            <a:off x="6781798" y="34956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IFFT</a:t>
            </a:r>
          </a:p>
        </p:txBody>
      </p:sp>
      <p:cxnSp>
        <p:nvCxnSpPr>
          <p:cNvPr id="21" name="Straight Arrow Connector 10"/>
          <p:cNvCxnSpPr>
            <a:stCxn id="9" idx="3"/>
            <a:endCxn id="14" idx="1"/>
          </p:cNvCxnSpPr>
          <p:nvPr/>
        </p:nvCxnSpPr>
        <p:spPr bwMode="auto">
          <a:xfrm flipH="1" flipV="1">
            <a:off x="3829048" y="2957922"/>
            <a:ext cx="381000" cy="847161"/>
          </a:xfrm>
          <a:prstGeom prst="bentConnector5">
            <a:avLst>
              <a:gd name="adj1" fmla="val -60000"/>
              <a:gd name="adj2" fmla="val 50000"/>
              <a:gd name="adj3" fmla="val 160000"/>
            </a:avLst>
          </a:prstGeom>
          <a:noFill/>
          <a:ln w="25400" cap="flat" cmpd="sng" algn="ctr">
            <a:solidFill>
              <a:srgbClr val="0070C0"/>
            </a:solidFill>
            <a:prstDash val="solid"/>
            <a:round/>
            <a:headEnd type="none" w="med" len="med"/>
            <a:tailEnd type="triangle" w="med" len="lg"/>
          </a:ln>
          <a:effectLst/>
        </p:spPr>
      </p:cxnSp>
      <p:cxnSp>
        <p:nvCxnSpPr>
          <p:cNvPr id="24" name="Straight Arrow Connector 10"/>
          <p:cNvCxnSpPr>
            <a:stCxn id="14" idx="3"/>
            <a:endCxn id="15" idx="1"/>
          </p:cNvCxnSpPr>
          <p:nvPr/>
        </p:nvCxnSpPr>
        <p:spPr bwMode="auto">
          <a:xfrm flipH="1">
            <a:off x="4810123" y="2957922"/>
            <a:ext cx="390525" cy="847725"/>
          </a:xfrm>
          <a:prstGeom prst="bentConnector5">
            <a:avLst>
              <a:gd name="adj1" fmla="val -58537"/>
              <a:gd name="adj2" fmla="val 50000"/>
              <a:gd name="adj3" fmla="val 158537"/>
            </a:avLst>
          </a:prstGeom>
          <a:noFill/>
          <a:ln w="25400" cap="flat" cmpd="sng" algn="ctr">
            <a:solidFill>
              <a:srgbClr val="0070C0"/>
            </a:solidFill>
            <a:prstDash val="solid"/>
            <a:round/>
            <a:headEnd type="none" w="med" len="med"/>
            <a:tailEnd type="triangle" w="med" len="lg"/>
          </a:ln>
          <a:effectLst/>
        </p:spPr>
      </p:cxnSp>
      <p:cxnSp>
        <p:nvCxnSpPr>
          <p:cNvPr id="27" name="Straight Arrow Connector 10"/>
          <p:cNvCxnSpPr>
            <a:stCxn id="15" idx="3"/>
            <a:endCxn id="16" idx="1"/>
          </p:cNvCxnSpPr>
          <p:nvPr/>
        </p:nvCxnSpPr>
        <p:spPr bwMode="auto">
          <a:xfrm flipH="1" flipV="1">
            <a:off x="5838823" y="2939436"/>
            <a:ext cx="342900" cy="866211"/>
          </a:xfrm>
          <a:prstGeom prst="bentConnector5">
            <a:avLst>
              <a:gd name="adj1" fmla="val -66667"/>
              <a:gd name="adj2" fmla="val 50000"/>
              <a:gd name="adj3" fmla="val 166667"/>
            </a:avLst>
          </a:prstGeom>
          <a:noFill/>
          <a:ln w="25400" cap="flat" cmpd="sng" algn="ctr">
            <a:solidFill>
              <a:srgbClr val="0070C0"/>
            </a:solidFill>
            <a:prstDash val="solid"/>
            <a:round/>
            <a:headEnd type="none" w="med" len="med"/>
            <a:tailEnd type="triangle" w="med" len="lg"/>
          </a:ln>
          <a:effectLst/>
        </p:spPr>
      </p:cxnSp>
      <p:cxnSp>
        <p:nvCxnSpPr>
          <p:cNvPr id="30" name="Straight Arrow Connector 10"/>
          <p:cNvCxnSpPr>
            <a:stCxn id="16" idx="3"/>
            <a:endCxn id="18" idx="1"/>
          </p:cNvCxnSpPr>
          <p:nvPr/>
        </p:nvCxnSpPr>
        <p:spPr bwMode="auto">
          <a:xfrm flipH="1">
            <a:off x="6781798" y="2939436"/>
            <a:ext cx="428625" cy="876300"/>
          </a:xfrm>
          <a:prstGeom prst="bentConnector5">
            <a:avLst>
              <a:gd name="adj1" fmla="val -53333"/>
              <a:gd name="adj2" fmla="val 50000"/>
              <a:gd name="adj3" fmla="val 153333"/>
            </a:avLst>
          </a:prstGeom>
          <a:noFill/>
          <a:ln w="25400" cap="flat" cmpd="sng" algn="ctr">
            <a:solidFill>
              <a:srgbClr val="0070C0"/>
            </a:solidFill>
            <a:prstDash val="solid"/>
            <a:round/>
            <a:headEnd type="none" w="med" len="med"/>
            <a:tailEnd type="triangle" w="med" len="lg"/>
          </a:ln>
          <a:effectLst/>
        </p:spPr>
      </p:cxnSp>
      <p:cxnSp>
        <p:nvCxnSpPr>
          <p:cNvPr id="33" name="Straight Arrow Connector 32"/>
          <p:cNvCxnSpPr/>
          <p:nvPr/>
        </p:nvCxnSpPr>
        <p:spPr bwMode="auto">
          <a:xfrm>
            <a:off x="8134348" y="3814044"/>
            <a:ext cx="400050" cy="564"/>
          </a:xfrm>
          <a:prstGeom prst="straightConnector1">
            <a:avLst/>
          </a:prstGeom>
          <a:noFill/>
          <a:ln w="25400" cap="flat" cmpd="sng" algn="ctr">
            <a:solidFill>
              <a:srgbClr val="0070C0"/>
            </a:solidFill>
            <a:prstDash val="solid"/>
            <a:round/>
            <a:headEnd type="none" w="med" len="med"/>
            <a:tailEnd type="triangle" w="med" len="lg"/>
          </a:ln>
          <a:effectLst/>
        </p:spPr>
      </p:cxnSp>
      <p:pic>
        <p:nvPicPr>
          <p:cNvPr id="34" name="Picture 3"/>
          <p:cNvPicPr>
            <a:picLocks noChangeAspect="1" noChangeArrowheads="1"/>
          </p:cNvPicPr>
          <p:nvPr/>
        </p:nvPicPr>
        <p:blipFill>
          <a:blip r:embed="rId6" cstate="print"/>
          <a:srcRect/>
          <a:stretch>
            <a:fillRect/>
          </a:stretch>
        </p:blipFill>
        <p:spPr bwMode="auto">
          <a:xfrm>
            <a:off x="571500" y="2233389"/>
            <a:ext cx="1280160" cy="736759"/>
          </a:xfrm>
          <a:prstGeom prst="rect">
            <a:avLst/>
          </a:prstGeom>
          <a:noFill/>
          <a:ln w="9525" cap="flat" cmpd="sng" algn="ctr">
            <a:noFill/>
            <a:prstDash val="solid"/>
            <a:miter lim="800000"/>
            <a:headEnd type="none" w="med" len="med"/>
            <a:tailEnd type="none" w="med" len="med"/>
          </a:ln>
          <a:effectLst/>
        </p:spPr>
      </p:pic>
      <p:pic>
        <p:nvPicPr>
          <p:cNvPr id="35" name="Picture 4"/>
          <p:cNvPicPr>
            <a:picLocks noChangeAspect="1" noChangeArrowheads="1"/>
          </p:cNvPicPr>
          <p:nvPr/>
        </p:nvPicPr>
        <p:blipFill>
          <a:blip r:embed="rId7" cstate="print"/>
          <a:srcRect/>
          <a:stretch>
            <a:fillRect/>
          </a:stretch>
        </p:blipFill>
        <p:spPr bwMode="auto">
          <a:xfrm>
            <a:off x="1532048" y="3808691"/>
            <a:ext cx="1280160" cy="736759"/>
          </a:xfrm>
          <a:prstGeom prst="rect">
            <a:avLst/>
          </a:prstGeom>
          <a:noFill/>
          <a:ln w="9525" cap="flat" cmpd="sng" algn="ctr">
            <a:noFill/>
            <a:prstDash val="solid"/>
            <a:miter lim="800000"/>
            <a:headEnd type="none" w="med" len="med"/>
            <a:tailEnd type="none" w="med" len="med"/>
          </a:ln>
          <a:effectLst/>
        </p:spPr>
      </p:pic>
      <p:sp>
        <p:nvSpPr>
          <p:cNvPr id="15" name="Rectangle 14"/>
          <p:cNvSpPr/>
          <p:nvPr/>
        </p:nvSpPr>
        <p:spPr bwMode="auto">
          <a:xfrm>
            <a:off x="4810123" y="3485607"/>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Mel-Filter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956050" y="3449638"/>
            <a:ext cx="1009652" cy="623887"/>
          </a:xfrm>
          <a:prstGeom prst="rect">
            <a:avLst/>
          </a:prstGeom>
        </p:spPr>
      </p:pic>
      <p:sp>
        <p:nvSpPr>
          <p:cNvPr id="29" name="Date Placeholder 3"/>
          <p:cNvSpPr>
            <a:spLocks noGrp="1"/>
          </p:cNvSpPr>
          <p:nvPr>
            <p:ph type="dt" sz="half" idx="10"/>
          </p:nvPr>
        </p:nvSpPr>
        <p:spPr/>
        <p:txBody>
          <a:bodyPr/>
          <a:lstStyle/>
          <a:p>
            <a:fld id="{23B35D87-EFE3-4104-ACAF-FFF2EF8BE206}" type="datetime3">
              <a:rPr lang="en-US"/>
              <a:pPr/>
              <a:t>15 February 2018</a:t>
            </a:fld>
            <a:endParaRPr lang="en-US"/>
          </a:p>
        </p:txBody>
      </p:sp>
      <p:sp>
        <p:nvSpPr>
          <p:cNvPr id="30" name="Footer Placeholder 4"/>
          <p:cNvSpPr>
            <a:spLocks noGrp="1"/>
          </p:cNvSpPr>
          <p:nvPr>
            <p:ph type="ftr" sz="quarter" idx="11"/>
          </p:nvPr>
        </p:nvSpPr>
        <p:spPr/>
        <p:txBody>
          <a:bodyPr/>
          <a:lstStyle/>
          <a:p>
            <a:r>
              <a:rPr lang="en-US"/>
              <a:t>Veton Këpuska</a:t>
            </a:r>
          </a:p>
        </p:txBody>
      </p:sp>
      <p:sp>
        <p:nvSpPr>
          <p:cNvPr id="31" name="Slide Number Placeholder 5"/>
          <p:cNvSpPr>
            <a:spLocks noGrp="1"/>
          </p:cNvSpPr>
          <p:nvPr>
            <p:ph type="sldNum" sz="quarter" idx="12"/>
          </p:nvPr>
        </p:nvSpPr>
        <p:spPr/>
        <p:txBody>
          <a:bodyPr/>
          <a:lstStyle/>
          <a:p>
            <a:fld id="{9B686F6C-B67E-4D33-B79C-D9D657C7E4BB}" type="slidenum">
              <a:rPr lang="en-US"/>
              <a:pPr/>
              <a:t>3</a:t>
            </a:fld>
            <a:endParaRPr lang="en-US"/>
          </a:p>
        </p:txBody>
      </p:sp>
      <p:pic>
        <p:nvPicPr>
          <p:cNvPr id="1188894" name="Picture 30"/>
          <p:cNvPicPr>
            <a:picLocks noChangeAspect="1" noChangeArrowheads="1"/>
          </p:cNvPicPr>
          <p:nvPr/>
        </p:nvPicPr>
        <p:blipFill>
          <a:blip r:embed="rId3" cstate="print"/>
          <a:srcRect/>
          <a:stretch>
            <a:fillRect/>
          </a:stretch>
        </p:blipFill>
        <p:spPr bwMode="auto">
          <a:xfrm>
            <a:off x="1770063" y="1662113"/>
            <a:ext cx="1112837" cy="1641475"/>
          </a:xfrm>
          <a:prstGeom prst="rect">
            <a:avLst/>
          </a:prstGeom>
          <a:noFill/>
        </p:spPr>
      </p:pic>
      <p:sp>
        <p:nvSpPr>
          <p:cNvPr id="1188887" name="Text Box 23"/>
          <p:cNvSpPr txBox="1">
            <a:spLocks noChangeArrowheads="1"/>
          </p:cNvSpPr>
          <p:nvPr/>
        </p:nvSpPr>
        <p:spPr bwMode="auto">
          <a:xfrm>
            <a:off x="1951038" y="3749675"/>
            <a:ext cx="536575" cy="336550"/>
          </a:xfrm>
          <a:prstGeom prst="rect">
            <a:avLst/>
          </a:prstGeom>
          <a:noFill/>
          <a:ln w="9525" algn="ctr">
            <a:noFill/>
            <a:miter lim="800000"/>
            <a:headEnd/>
            <a:tailEnd/>
          </a:ln>
          <a:effectLst/>
        </p:spPr>
        <p:txBody>
          <a:bodyPr>
            <a:spAutoFit/>
          </a:bodyPr>
          <a:lstStyle/>
          <a:p>
            <a:pPr algn="ctr"/>
            <a:r>
              <a:rPr lang="en-US" sz="1600" b="1"/>
              <a:t>W</a:t>
            </a:r>
          </a:p>
        </p:txBody>
      </p:sp>
      <p:pic>
        <p:nvPicPr>
          <p:cNvPr id="1188879" name="Picture 15"/>
          <p:cNvPicPr>
            <a:picLocks noGrp="1" noChangeAspect="1" noChangeArrowheads="1"/>
          </p:cNvPicPr>
          <p:nvPr>
            <p:ph sz="half" idx="1"/>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artisticPaintStrokes/>
                    </a14:imgEffect>
                  </a14:imgLayer>
                </a14:imgProps>
              </a:ext>
            </a:extLst>
          </a:blip>
          <a:srcRect/>
          <a:stretch>
            <a:fillRect/>
          </a:stretch>
        </p:blipFill>
        <p:spPr>
          <a:xfrm>
            <a:off x="4134256" y="2320099"/>
            <a:ext cx="690663" cy="921577"/>
          </a:xfrm>
          <a:noFill/>
          <a:ln w="12700">
            <a:noFill/>
          </a:ln>
          <a:effectLst>
            <a:glow rad="228600">
              <a:schemeClr val="accent1">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88882" name="Rectangle 18"/>
          <p:cNvSpPr>
            <a:spLocks noChangeArrowheads="1"/>
          </p:cNvSpPr>
          <p:nvPr/>
        </p:nvSpPr>
        <p:spPr bwMode="auto">
          <a:xfrm>
            <a:off x="4903788" y="3349625"/>
            <a:ext cx="3209925" cy="819150"/>
          </a:xfrm>
          <a:prstGeom prst="rect">
            <a:avLst/>
          </a:prstGeom>
          <a:noFill/>
          <a:ln w="25400" algn="ctr">
            <a:solidFill>
              <a:schemeClr val="accent2"/>
            </a:solidFill>
            <a:prstDash val="sysDot"/>
            <a:miter lim="800000"/>
            <a:headEnd/>
            <a:tailEnd/>
          </a:ln>
          <a:effectLst/>
        </p:spPr>
        <p:txBody>
          <a:bodyPr anchor="ctr">
            <a:spAutoFit/>
          </a:bodyPr>
          <a:lstStyle/>
          <a:p>
            <a:endParaRPr lang="en-US"/>
          </a:p>
        </p:txBody>
      </p:sp>
      <p:sp>
        <p:nvSpPr>
          <p:cNvPr id="1188880" name="Rectangle 16"/>
          <p:cNvSpPr>
            <a:spLocks noChangeArrowheads="1"/>
          </p:cNvSpPr>
          <p:nvPr/>
        </p:nvSpPr>
        <p:spPr bwMode="auto">
          <a:xfrm>
            <a:off x="577850" y="3348038"/>
            <a:ext cx="3457575" cy="819150"/>
          </a:xfrm>
          <a:prstGeom prst="rect">
            <a:avLst/>
          </a:prstGeom>
          <a:noFill/>
          <a:ln w="25400" algn="ctr">
            <a:solidFill>
              <a:srgbClr val="FF6600"/>
            </a:solidFill>
            <a:prstDash val="sysDot"/>
            <a:miter lim="800000"/>
            <a:headEnd/>
            <a:tailEnd/>
          </a:ln>
          <a:effectLst/>
        </p:spPr>
        <p:txBody>
          <a:bodyPr wrap="none" anchor="ctr">
            <a:spAutoFit/>
          </a:bodyPr>
          <a:lstStyle/>
          <a:p>
            <a:endParaRPr lang="en-US"/>
          </a:p>
        </p:txBody>
      </p:sp>
      <p:sp>
        <p:nvSpPr>
          <p:cNvPr id="1188883" name="Rectangle 19"/>
          <p:cNvSpPr>
            <a:spLocks noChangeArrowheads="1"/>
          </p:cNvSpPr>
          <p:nvPr/>
        </p:nvSpPr>
        <p:spPr bwMode="auto">
          <a:xfrm>
            <a:off x="2408238" y="3244850"/>
            <a:ext cx="3886200" cy="1028700"/>
          </a:xfrm>
          <a:prstGeom prst="rect">
            <a:avLst/>
          </a:prstGeom>
          <a:noFill/>
          <a:ln w="25400" algn="ctr">
            <a:solidFill>
              <a:srgbClr val="0000FF"/>
            </a:solidFill>
            <a:prstDash val="sysDot"/>
            <a:miter lim="800000"/>
            <a:headEnd/>
            <a:tailEnd/>
          </a:ln>
          <a:effectLst/>
        </p:spPr>
        <p:txBody>
          <a:bodyPr anchor="ctr">
            <a:spAutoFit/>
          </a:bodyPr>
          <a:lstStyle/>
          <a:p>
            <a:endParaRPr lang="en-US"/>
          </a:p>
        </p:txBody>
      </p:sp>
      <p:sp>
        <p:nvSpPr>
          <p:cNvPr id="1188877" name="Text Box 13"/>
          <p:cNvSpPr txBox="1">
            <a:spLocks noChangeArrowheads="1"/>
          </p:cNvSpPr>
          <p:nvPr/>
        </p:nvSpPr>
        <p:spPr bwMode="auto">
          <a:xfrm>
            <a:off x="3925888" y="3811588"/>
            <a:ext cx="1033462" cy="338554"/>
          </a:xfrm>
          <a:prstGeom prst="rect">
            <a:avLst/>
          </a:prstGeom>
          <a:noFill/>
          <a:ln w="9525" algn="ctr">
            <a:noFill/>
            <a:miter lim="800000"/>
            <a:headEnd/>
            <a:tailEnd/>
          </a:ln>
          <a:effectLst/>
        </p:spPr>
        <p:txBody>
          <a:bodyPr wrap="square">
            <a:spAutoFit/>
          </a:bodyPr>
          <a:lstStyle/>
          <a:p>
            <a:r>
              <a:rPr lang="en-US" sz="1600" b="1" dirty="0">
                <a:solidFill>
                  <a:srgbClr val="FF0066"/>
                </a:solidFill>
              </a:rPr>
              <a:t>Speech</a:t>
            </a:r>
          </a:p>
        </p:txBody>
      </p:sp>
      <p:cxnSp>
        <p:nvCxnSpPr>
          <p:cNvPr id="1188873" name="AutoShape 9"/>
          <p:cNvCxnSpPr>
            <a:cxnSpLocks noChangeShapeType="1"/>
            <a:stCxn id="1188872" idx="3"/>
            <a:endCxn id="1188869" idx="1"/>
          </p:cNvCxnSpPr>
          <p:nvPr/>
        </p:nvCxnSpPr>
        <p:spPr bwMode="auto">
          <a:xfrm flipV="1">
            <a:off x="1933575" y="3752850"/>
            <a:ext cx="611188" cy="1588"/>
          </a:xfrm>
          <a:prstGeom prst="straightConnector1">
            <a:avLst/>
          </a:prstGeom>
          <a:noFill/>
          <a:ln w="25400">
            <a:solidFill>
              <a:srgbClr val="00FFFF"/>
            </a:solidFill>
            <a:round/>
            <a:headEnd/>
            <a:tailEnd type="triangle" w="med" len="lg"/>
          </a:ln>
          <a:effectLst/>
        </p:spPr>
      </p:cxnSp>
      <p:cxnSp>
        <p:nvCxnSpPr>
          <p:cNvPr id="1188874" name="AutoShape 10"/>
          <p:cNvCxnSpPr>
            <a:cxnSpLocks noChangeShapeType="1"/>
            <a:stCxn id="1188869" idx="3"/>
            <a:endCxn id="1188870" idx="1"/>
          </p:cNvCxnSpPr>
          <p:nvPr/>
        </p:nvCxnSpPr>
        <p:spPr bwMode="auto">
          <a:xfrm>
            <a:off x="3938588" y="3752850"/>
            <a:ext cx="1030287" cy="3175"/>
          </a:xfrm>
          <a:prstGeom prst="straightConnector1">
            <a:avLst/>
          </a:prstGeom>
          <a:ln>
            <a:headEnd/>
            <a:tailEnd type="triangle" w="med" len="lg"/>
          </a:ln>
        </p:spPr>
        <p:style>
          <a:lnRef idx="3">
            <a:schemeClr val="accent2"/>
          </a:lnRef>
          <a:fillRef idx="0">
            <a:schemeClr val="accent2"/>
          </a:fillRef>
          <a:effectRef idx="2">
            <a:schemeClr val="accent2"/>
          </a:effectRef>
          <a:fontRef idx="minor">
            <a:schemeClr val="tx1"/>
          </a:fontRef>
        </p:style>
      </p:cxnSp>
      <p:sp>
        <p:nvSpPr>
          <p:cNvPr id="1188886" name="Text Box 22"/>
          <p:cNvSpPr txBox="1">
            <a:spLocks noChangeArrowheads="1"/>
          </p:cNvSpPr>
          <p:nvPr/>
        </p:nvSpPr>
        <p:spPr bwMode="auto">
          <a:xfrm>
            <a:off x="6321425" y="3776663"/>
            <a:ext cx="536575" cy="336550"/>
          </a:xfrm>
          <a:prstGeom prst="rect">
            <a:avLst/>
          </a:prstGeom>
          <a:noFill/>
          <a:ln w="9525" algn="ctr">
            <a:noFill/>
            <a:miter lim="800000"/>
            <a:headEnd/>
            <a:tailEnd/>
          </a:ln>
          <a:effectLst/>
        </p:spPr>
        <p:txBody>
          <a:bodyPr>
            <a:spAutoFit/>
          </a:bodyPr>
          <a:lstStyle/>
          <a:p>
            <a:pPr algn="ctr"/>
            <a:r>
              <a:rPr lang="en-US" sz="1600" b="1"/>
              <a:t>O</a:t>
            </a:r>
          </a:p>
        </p:txBody>
      </p:sp>
      <p:sp>
        <p:nvSpPr>
          <p:cNvPr id="1188866" name="Rectangle 2"/>
          <p:cNvSpPr>
            <a:spLocks noGrp="1" noChangeArrowheads="1"/>
          </p:cNvSpPr>
          <p:nvPr>
            <p:ph type="title"/>
          </p:nvPr>
        </p:nvSpPr>
        <p:spPr/>
        <p:txBody>
          <a:bodyPr/>
          <a:lstStyle/>
          <a:p>
            <a:r>
              <a:rPr lang="en-US" sz="3400"/>
              <a:t>Block Diagram of Speech Recognition Processing</a:t>
            </a:r>
          </a:p>
        </p:txBody>
      </p:sp>
      <p:sp>
        <p:nvSpPr>
          <p:cNvPr id="1188869" name="Rectangle 5"/>
          <p:cNvSpPr>
            <a:spLocks noChangeArrowheads="1"/>
          </p:cNvSpPr>
          <p:nvPr/>
        </p:nvSpPr>
        <p:spPr bwMode="auto">
          <a:xfrm>
            <a:off x="2557463" y="3449638"/>
            <a:ext cx="1368425" cy="606425"/>
          </a:xfrm>
          <a:prstGeom prst="rect">
            <a:avLst/>
          </a:prstGeom>
          <a:solidFill>
            <a:srgbClr val="FFFF00"/>
          </a:solidFill>
          <a:ln w="25400" algn="ctr">
            <a:solidFill>
              <a:srgbClr val="0000FF"/>
            </a:solidFill>
            <a:miter lim="800000"/>
            <a:headEnd/>
            <a:tailEnd/>
          </a:ln>
          <a:effectLst>
            <a:outerShdw dist="107763" dir="2700000" algn="ctr" rotWithShape="0">
              <a:schemeClr val="bg2">
                <a:alpha val="50000"/>
              </a:schemeClr>
            </a:outerShdw>
          </a:effectLst>
        </p:spPr>
        <p:txBody>
          <a:bodyPr anchor="ctr">
            <a:spAutoFit/>
          </a:bodyPr>
          <a:lstStyle/>
          <a:p>
            <a:pPr algn="ctr"/>
            <a:r>
              <a:rPr lang="en-US" sz="1600">
                <a:solidFill>
                  <a:srgbClr val="0000FF"/>
                </a:solidFill>
              </a:rPr>
              <a:t>Speech</a:t>
            </a:r>
            <a:br>
              <a:rPr lang="en-US" sz="1600">
                <a:solidFill>
                  <a:srgbClr val="0000FF"/>
                </a:solidFill>
              </a:rPr>
            </a:br>
            <a:r>
              <a:rPr lang="en-US" sz="1600">
                <a:solidFill>
                  <a:srgbClr val="0000FF"/>
                </a:solidFill>
              </a:rPr>
              <a:t>Producer</a:t>
            </a:r>
          </a:p>
        </p:txBody>
      </p:sp>
      <p:sp>
        <p:nvSpPr>
          <p:cNvPr id="1188870" name="Rectangle 6"/>
          <p:cNvSpPr>
            <a:spLocks noChangeArrowheads="1"/>
          </p:cNvSpPr>
          <p:nvPr/>
        </p:nvSpPr>
        <p:spPr bwMode="auto">
          <a:xfrm>
            <a:off x="4981575" y="3452813"/>
            <a:ext cx="1193800" cy="606425"/>
          </a:xfrm>
          <a:prstGeom prst="rect">
            <a:avLst/>
          </a:prstGeom>
          <a:solidFill>
            <a:srgbClr val="00FFFF"/>
          </a:solidFill>
          <a:ln w="25400" algn="ctr">
            <a:solidFill>
              <a:srgbClr val="FF0000"/>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solidFill>
                  <a:srgbClr val="FF0000"/>
                </a:solidFill>
              </a:rPr>
              <a:t>Acoustic</a:t>
            </a:r>
            <a:br>
              <a:rPr lang="en-US" sz="1600">
                <a:solidFill>
                  <a:srgbClr val="FF0000"/>
                </a:solidFill>
              </a:rPr>
            </a:br>
            <a:r>
              <a:rPr lang="en-US" sz="1600">
                <a:solidFill>
                  <a:srgbClr val="FF0000"/>
                </a:solidFill>
              </a:rPr>
              <a:t>Processor</a:t>
            </a:r>
          </a:p>
        </p:txBody>
      </p:sp>
      <p:sp>
        <p:nvSpPr>
          <p:cNvPr id="1188872" name="Rectangle 8"/>
          <p:cNvSpPr>
            <a:spLocks noChangeArrowheads="1"/>
          </p:cNvSpPr>
          <p:nvPr/>
        </p:nvSpPr>
        <p:spPr bwMode="auto">
          <a:xfrm>
            <a:off x="665163" y="3451225"/>
            <a:ext cx="1255712" cy="606425"/>
          </a:xfrm>
          <a:prstGeom prst="rect">
            <a:avLst/>
          </a:prstGeom>
          <a:solidFill>
            <a:srgbClr val="FF6600"/>
          </a:solidFill>
          <a:ln w="25400" algn="ctr">
            <a:solidFill>
              <a:srgbClr val="00CCFF"/>
            </a:solidFill>
            <a:miter lim="800000"/>
            <a:headEnd/>
            <a:tailEnd/>
          </a:ln>
          <a:effectLst>
            <a:outerShdw dist="107763" dir="2700000" algn="ctr" rotWithShape="0">
              <a:schemeClr val="bg2">
                <a:alpha val="50000"/>
              </a:schemeClr>
            </a:outerShdw>
          </a:effectLst>
        </p:spPr>
        <p:txBody>
          <a:bodyPr anchor="ctr">
            <a:spAutoFit/>
          </a:bodyPr>
          <a:lstStyle/>
          <a:p>
            <a:pPr algn="ctr"/>
            <a:r>
              <a:rPr lang="en-US" sz="1600">
                <a:solidFill>
                  <a:srgbClr val="3399FF"/>
                </a:solidFill>
              </a:rPr>
              <a:t>Speaker's</a:t>
            </a:r>
            <a:br>
              <a:rPr lang="en-US" sz="1600">
                <a:solidFill>
                  <a:srgbClr val="3399FF"/>
                </a:solidFill>
              </a:rPr>
            </a:br>
            <a:r>
              <a:rPr lang="en-US" sz="1600">
                <a:solidFill>
                  <a:srgbClr val="3399FF"/>
                </a:solidFill>
              </a:rPr>
              <a:t>Mind</a:t>
            </a:r>
          </a:p>
        </p:txBody>
      </p:sp>
      <p:cxnSp>
        <p:nvCxnSpPr>
          <p:cNvPr id="1188875" name="AutoShape 11"/>
          <p:cNvCxnSpPr>
            <a:cxnSpLocks noChangeShapeType="1"/>
            <a:stCxn id="1188870" idx="3"/>
            <a:endCxn id="1188871" idx="1"/>
          </p:cNvCxnSpPr>
          <p:nvPr/>
        </p:nvCxnSpPr>
        <p:spPr bwMode="auto">
          <a:xfrm>
            <a:off x="6188075" y="3756025"/>
            <a:ext cx="650875" cy="1588"/>
          </a:xfrm>
          <a:prstGeom prst="straightConnector1">
            <a:avLst/>
          </a:prstGeom>
          <a:noFill/>
          <a:ln w="25400">
            <a:solidFill>
              <a:srgbClr val="FF0000"/>
            </a:solidFill>
            <a:round/>
            <a:headEnd/>
            <a:tailEnd type="triangle" w="med" len="lg"/>
          </a:ln>
          <a:effectLst/>
        </p:spPr>
      </p:cxnSp>
      <p:cxnSp>
        <p:nvCxnSpPr>
          <p:cNvPr id="1188876" name="AutoShape 12"/>
          <p:cNvCxnSpPr>
            <a:cxnSpLocks noChangeShapeType="1"/>
            <a:stCxn id="1188871" idx="3"/>
          </p:cNvCxnSpPr>
          <p:nvPr/>
        </p:nvCxnSpPr>
        <p:spPr bwMode="auto">
          <a:xfrm>
            <a:off x="8020050" y="3757613"/>
            <a:ext cx="685800" cy="0"/>
          </a:xfrm>
          <a:prstGeom prst="straightConnector1">
            <a:avLst/>
          </a:prstGeom>
          <a:noFill/>
          <a:ln w="25400">
            <a:solidFill>
              <a:schemeClr val="tx1"/>
            </a:solidFill>
            <a:round/>
            <a:headEnd/>
            <a:tailEnd type="triangle" w="med" len="lg"/>
          </a:ln>
          <a:effectLst/>
        </p:spPr>
      </p:cxnSp>
      <p:sp>
        <p:nvSpPr>
          <p:cNvPr id="1188878" name="Text Box 14"/>
          <p:cNvSpPr txBox="1">
            <a:spLocks noChangeArrowheads="1"/>
          </p:cNvSpPr>
          <p:nvPr/>
        </p:nvSpPr>
        <p:spPr bwMode="auto">
          <a:xfrm>
            <a:off x="8143875" y="3775075"/>
            <a:ext cx="536575" cy="336550"/>
          </a:xfrm>
          <a:prstGeom prst="rect">
            <a:avLst/>
          </a:prstGeom>
          <a:noFill/>
          <a:ln w="9525" algn="ctr">
            <a:noFill/>
            <a:miter lim="800000"/>
            <a:headEnd/>
            <a:tailEnd/>
          </a:ln>
          <a:effectLst/>
        </p:spPr>
        <p:txBody>
          <a:bodyPr>
            <a:spAutoFit/>
          </a:bodyPr>
          <a:lstStyle/>
          <a:p>
            <a:pPr algn="ctr"/>
            <a:r>
              <a:rPr lang="en-US" sz="1600" b="1"/>
              <a:t>Ŵ</a:t>
            </a:r>
          </a:p>
        </p:txBody>
      </p:sp>
      <p:sp>
        <p:nvSpPr>
          <p:cNvPr id="1188881" name="Text Box 17"/>
          <p:cNvSpPr txBox="1">
            <a:spLocks noChangeArrowheads="1"/>
          </p:cNvSpPr>
          <p:nvPr/>
        </p:nvSpPr>
        <p:spPr bwMode="auto">
          <a:xfrm>
            <a:off x="1624013" y="4260850"/>
            <a:ext cx="1136650" cy="336550"/>
          </a:xfrm>
          <a:prstGeom prst="rect">
            <a:avLst/>
          </a:prstGeom>
          <a:noFill/>
          <a:ln w="9525" algn="ctr">
            <a:noFill/>
            <a:miter lim="800000"/>
            <a:headEnd/>
            <a:tailEnd/>
          </a:ln>
          <a:effectLst/>
        </p:spPr>
        <p:txBody>
          <a:bodyPr>
            <a:spAutoFit/>
          </a:bodyPr>
          <a:lstStyle/>
          <a:p>
            <a:pPr algn="ctr"/>
            <a:r>
              <a:rPr lang="en-US" sz="1600" b="1">
                <a:solidFill>
                  <a:srgbClr val="FF0000"/>
                </a:solidFill>
              </a:rPr>
              <a:t>Speaker</a:t>
            </a:r>
          </a:p>
        </p:txBody>
      </p:sp>
      <p:sp>
        <p:nvSpPr>
          <p:cNvPr id="1188884" name="Text Box 20"/>
          <p:cNvSpPr txBox="1">
            <a:spLocks noChangeArrowheads="1"/>
          </p:cNvSpPr>
          <p:nvPr/>
        </p:nvSpPr>
        <p:spPr bwMode="auto">
          <a:xfrm>
            <a:off x="3292475" y="4262438"/>
            <a:ext cx="2451100" cy="336550"/>
          </a:xfrm>
          <a:prstGeom prst="rect">
            <a:avLst/>
          </a:prstGeom>
          <a:noFill/>
          <a:ln w="9525" algn="ctr">
            <a:noFill/>
            <a:miter lim="800000"/>
            <a:headEnd/>
            <a:tailEnd/>
          </a:ln>
          <a:effectLst/>
        </p:spPr>
        <p:txBody>
          <a:bodyPr>
            <a:spAutoFit/>
          </a:bodyPr>
          <a:lstStyle/>
          <a:p>
            <a:pPr algn="ctr"/>
            <a:r>
              <a:rPr lang="en-US" sz="1600" b="1" dirty="0">
                <a:solidFill>
                  <a:srgbClr val="0000FF"/>
                </a:solidFill>
              </a:rPr>
              <a:t>Acoustic Channel</a:t>
            </a:r>
          </a:p>
        </p:txBody>
      </p:sp>
      <p:sp>
        <p:nvSpPr>
          <p:cNvPr id="1188885" name="Text Box 21"/>
          <p:cNvSpPr txBox="1">
            <a:spLocks noChangeArrowheads="1"/>
          </p:cNvSpPr>
          <p:nvPr/>
        </p:nvSpPr>
        <p:spPr bwMode="auto">
          <a:xfrm>
            <a:off x="5713413" y="4206875"/>
            <a:ext cx="2451100" cy="336550"/>
          </a:xfrm>
          <a:prstGeom prst="rect">
            <a:avLst/>
          </a:prstGeom>
          <a:noFill/>
          <a:ln w="9525" algn="ctr">
            <a:noFill/>
            <a:miter lim="800000"/>
            <a:headEnd/>
            <a:tailEnd/>
          </a:ln>
          <a:effectLst/>
        </p:spPr>
        <p:txBody>
          <a:bodyPr>
            <a:spAutoFit/>
          </a:bodyPr>
          <a:lstStyle/>
          <a:p>
            <a:pPr algn="ctr"/>
            <a:r>
              <a:rPr lang="en-US" sz="1600" b="1">
                <a:solidFill>
                  <a:schemeClr val="accent2"/>
                </a:solidFill>
              </a:rPr>
              <a:t>Speech Recognizer</a:t>
            </a:r>
          </a:p>
        </p:txBody>
      </p:sp>
      <p:sp>
        <p:nvSpPr>
          <p:cNvPr id="1188888" name="Rectangle 24"/>
          <p:cNvSpPr>
            <a:spLocks noChangeArrowheads="1"/>
          </p:cNvSpPr>
          <p:nvPr/>
        </p:nvSpPr>
        <p:spPr bwMode="auto">
          <a:xfrm>
            <a:off x="6569075" y="1624013"/>
            <a:ext cx="1725613" cy="606425"/>
          </a:xfrm>
          <a:prstGeom prst="rect">
            <a:avLst/>
          </a:prstGeom>
          <a:solidFill>
            <a:srgbClr val="CC99FF"/>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Acoustic Model</a:t>
            </a:r>
            <a:br>
              <a:rPr lang="en-US" sz="1600"/>
            </a:br>
            <a:r>
              <a:rPr lang="en-US" sz="1600"/>
              <a:t>&amp; Lexicon</a:t>
            </a:r>
          </a:p>
        </p:txBody>
      </p:sp>
      <p:sp>
        <p:nvSpPr>
          <p:cNvPr id="1188889" name="Rectangle 25"/>
          <p:cNvSpPr>
            <a:spLocks noChangeArrowheads="1"/>
          </p:cNvSpPr>
          <p:nvPr/>
        </p:nvSpPr>
        <p:spPr bwMode="auto">
          <a:xfrm>
            <a:off x="6829425" y="5434013"/>
            <a:ext cx="1198563" cy="606425"/>
          </a:xfrm>
          <a:prstGeom prst="rect">
            <a:avLst/>
          </a:prstGeom>
          <a:solidFill>
            <a:srgbClr val="FF0000"/>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Language</a:t>
            </a:r>
            <a:br>
              <a:rPr lang="en-US" sz="1600"/>
            </a:br>
            <a:r>
              <a:rPr lang="en-US" sz="1600"/>
              <a:t>Model</a:t>
            </a:r>
          </a:p>
        </p:txBody>
      </p:sp>
      <p:cxnSp>
        <p:nvCxnSpPr>
          <p:cNvPr id="1188890" name="AutoShape 26"/>
          <p:cNvCxnSpPr>
            <a:cxnSpLocks noChangeShapeType="1"/>
            <a:stCxn id="1188888" idx="2"/>
            <a:endCxn id="1188871" idx="0"/>
          </p:cNvCxnSpPr>
          <p:nvPr/>
        </p:nvCxnSpPr>
        <p:spPr bwMode="auto">
          <a:xfrm flipH="1">
            <a:off x="7429500" y="2243138"/>
            <a:ext cx="3175" cy="1198562"/>
          </a:xfrm>
          <a:prstGeom prst="straightConnector1">
            <a:avLst/>
          </a:prstGeom>
          <a:noFill/>
          <a:ln w="25400">
            <a:solidFill>
              <a:srgbClr val="CC99FF"/>
            </a:solidFill>
            <a:round/>
            <a:headEnd/>
            <a:tailEnd type="triangle" w="med" len="lg"/>
          </a:ln>
          <a:effectLst/>
        </p:spPr>
      </p:cxnSp>
      <p:sp>
        <p:nvSpPr>
          <p:cNvPr id="1188871" name="Rectangle 7"/>
          <p:cNvSpPr>
            <a:spLocks noChangeArrowheads="1"/>
          </p:cNvSpPr>
          <p:nvPr/>
        </p:nvSpPr>
        <p:spPr bwMode="auto">
          <a:xfrm>
            <a:off x="6851650" y="3454400"/>
            <a:ext cx="1155700" cy="606425"/>
          </a:xfrm>
          <a:prstGeom prst="rect">
            <a:avLst/>
          </a:prstGeom>
          <a:solidFill>
            <a:srgbClr val="99CCFF"/>
          </a:solidFill>
          <a:ln w="25400" algn="ctr">
            <a:solidFill>
              <a:schemeClr val="tx1"/>
            </a:solidFill>
            <a:miter lim="800000"/>
            <a:headEnd/>
            <a:tailEnd/>
          </a:ln>
          <a:effectLst>
            <a:outerShdw dist="107763" dir="2700000" algn="ctr" rotWithShape="0">
              <a:schemeClr val="bg2">
                <a:alpha val="50000"/>
              </a:schemeClr>
            </a:outerShdw>
          </a:effectLst>
        </p:spPr>
        <p:txBody>
          <a:bodyPr wrap="none" anchor="ctr">
            <a:spAutoFit/>
          </a:bodyPr>
          <a:lstStyle/>
          <a:p>
            <a:pPr algn="ctr"/>
            <a:r>
              <a:rPr lang="en-US" sz="1600"/>
              <a:t>Decoding</a:t>
            </a:r>
            <a:br>
              <a:rPr lang="en-US" sz="1600"/>
            </a:br>
            <a:r>
              <a:rPr lang="en-US" sz="1600"/>
              <a:t>Search</a:t>
            </a:r>
          </a:p>
        </p:txBody>
      </p:sp>
      <p:cxnSp>
        <p:nvCxnSpPr>
          <p:cNvPr id="1188891" name="AutoShape 27"/>
          <p:cNvCxnSpPr>
            <a:cxnSpLocks noChangeShapeType="1"/>
            <a:stCxn id="1188889" idx="0"/>
            <a:endCxn id="1188871" idx="2"/>
          </p:cNvCxnSpPr>
          <p:nvPr/>
        </p:nvCxnSpPr>
        <p:spPr bwMode="auto">
          <a:xfrm flipV="1">
            <a:off x="7429500" y="4073525"/>
            <a:ext cx="0" cy="1347788"/>
          </a:xfrm>
          <a:prstGeom prst="straightConnector1">
            <a:avLst/>
          </a:prstGeom>
          <a:noFill/>
          <a:ln w="25400">
            <a:solidFill>
              <a:srgbClr val="FF0000"/>
            </a:solidFill>
            <a:round/>
            <a:headEnd/>
            <a:tailEnd type="triangle" w="med" len="lg"/>
          </a:ln>
          <a:effectLst/>
        </p:spPr>
      </p:cxnSp>
      <p:sp>
        <p:nvSpPr>
          <p:cNvPr id="1188892" name="Text Box 28"/>
          <p:cNvSpPr txBox="1">
            <a:spLocks noChangeArrowheads="1"/>
          </p:cNvSpPr>
          <p:nvPr/>
        </p:nvSpPr>
        <p:spPr bwMode="auto">
          <a:xfrm>
            <a:off x="7413625" y="2392363"/>
            <a:ext cx="1268413" cy="336550"/>
          </a:xfrm>
          <a:prstGeom prst="rect">
            <a:avLst/>
          </a:prstGeom>
          <a:noFill/>
          <a:ln w="9525" algn="ctr">
            <a:noFill/>
            <a:miter lim="800000"/>
            <a:headEnd/>
            <a:tailEnd/>
          </a:ln>
          <a:effectLst/>
        </p:spPr>
        <p:txBody>
          <a:bodyPr>
            <a:spAutoFit/>
          </a:bodyPr>
          <a:lstStyle/>
          <a:p>
            <a:pPr algn="ctr"/>
            <a:r>
              <a:rPr lang="en-US" sz="1600" b="1"/>
              <a:t>P(O|W)</a:t>
            </a:r>
          </a:p>
        </p:txBody>
      </p:sp>
      <p:sp>
        <p:nvSpPr>
          <p:cNvPr id="1188893" name="Text Box 29"/>
          <p:cNvSpPr txBox="1">
            <a:spLocks noChangeArrowheads="1"/>
          </p:cNvSpPr>
          <p:nvPr/>
        </p:nvSpPr>
        <p:spPr bwMode="auto">
          <a:xfrm>
            <a:off x="7337425" y="5013325"/>
            <a:ext cx="1268413" cy="336550"/>
          </a:xfrm>
          <a:prstGeom prst="rect">
            <a:avLst/>
          </a:prstGeom>
          <a:noFill/>
          <a:ln w="9525" algn="ctr">
            <a:noFill/>
            <a:miter lim="800000"/>
            <a:headEnd/>
            <a:tailEnd/>
          </a:ln>
          <a:effectLst/>
        </p:spPr>
        <p:txBody>
          <a:bodyPr>
            <a:spAutoFit/>
          </a:bodyPr>
          <a:lstStyle/>
          <a:p>
            <a:pPr algn="ctr"/>
            <a:r>
              <a:rPr lang="en-US" sz="1600" b="1"/>
              <a:t>P(W)</a:t>
            </a:r>
          </a:p>
        </p:txBody>
      </p:sp>
      <p:cxnSp>
        <p:nvCxnSpPr>
          <p:cNvPr id="3" name="Elbow Connector 2"/>
          <p:cNvCxnSpPr>
            <a:stCxn id="1188869" idx="3"/>
            <a:endCxn id="1188879" idx="1"/>
          </p:cNvCxnSpPr>
          <p:nvPr/>
        </p:nvCxnSpPr>
        <p:spPr bwMode="auto">
          <a:xfrm flipV="1">
            <a:off x="3925888" y="2780888"/>
            <a:ext cx="208368" cy="971963"/>
          </a:xfrm>
          <a:prstGeom prst="bentConnector3">
            <a:avLst/>
          </a:prstGeom>
          <a:noFill/>
          <a:ln w="9525" cap="flat" cmpd="sng" algn="ctr">
            <a:solidFill>
              <a:schemeClr val="tx1"/>
            </a:solidFill>
            <a:prstDash val="solid"/>
            <a:round/>
            <a:headEnd type="none" w="med" len="med"/>
            <a:tailEnd type="triangle"/>
          </a:ln>
          <a:effectLst/>
        </p:spPr>
      </p:cxnSp>
      <p:cxnSp>
        <p:nvCxnSpPr>
          <p:cNvPr id="5" name="Elbow Connector 4"/>
          <p:cNvCxnSpPr>
            <a:stCxn id="1188879" idx="3"/>
            <a:endCxn id="1188870" idx="1"/>
          </p:cNvCxnSpPr>
          <p:nvPr/>
        </p:nvCxnSpPr>
        <p:spPr bwMode="auto">
          <a:xfrm>
            <a:off x="4824919" y="2780888"/>
            <a:ext cx="156656" cy="975138"/>
          </a:xfrm>
          <a:prstGeom prst="bentConnector3">
            <a:avLst/>
          </a:prstGeom>
          <a:noFill/>
          <a:ln w="9525" cap="flat" cmpd="sng" algn="ctr">
            <a:solidFill>
              <a:schemeClr val="tx1"/>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954FE20B-8B44-4049-BE97-309F2405A10F}" type="datetime3">
              <a:rPr lang="en-US"/>
              <a:pPr/>
              <a:t>15 February 2018</a:t>
            </a:fld>
            <a:endParaRPr lang="en-US"/>
          </a:p>
        </p:txBody>
      </p:sp>
      <p:sp>
        <p:nvSpPr>
          <p:cNvPr id="7" name="Footer Placeholder 4"/>
          <p:cNvSpPr>
            <a:spLocks noGrp="1"/>
          </p:cNvSpPr>
          <p:nvPr>
            <p:ph type="ftr" sz="quarter" idx="11"/>
          </p:nvPr>
        </p:nvSpPr>
        <p:spPr/>
        <p:txBody>
          <a:bodyPr/>
          <a:lstStyle/>
          <a:p>
            <a:r>
              <a:rPr lang="en-US"/>
              <a:t>Veton Këpuska</a:t>
            </a:r>
          </a:p>
        </p:txBody>
      </p:sp>
      <p:sp>
        <p:nvSpPr>
          <p:cNvPr id="8" name="Slide Number Placeholder 5"/>
          <p:cNvSpPr>
            <a:spLocks noGrp="1"/>
          </p:cNvSpPr>
          <p:nvPr>
            <p:ph type="sldNum" sz="quarter" idx="12"/>
          </p:nvPr>
        </p:nvSpPr>
        <p:spPr/>
        <p:txBody>
          <a:bodyPr/>
          <a:lstStyle/>
          <a:p>
            <a:fld id="{BCF4205A-DD54-4F8E-8FE3-0EC60D7C633C}" type="slidenum">
              <a:rPr lang="en-US"/>
              <a:pPr/>
              <a:t>30</a:t>
            </a:fld>
            <a:endParaRPr lang="en-US"/>
          </a:p>
        </p:txBody>
      </p:sp>
      <p:sp>
        <p:nvSpPr>
          <p:cNvPr id="841730" name="Rectangle 2"/>
          <p:cNvSpPr>
            <a:spLocks noGrp="1" noChangeArrowheads="1"/>
          </p:cNvSpPr>
          <p:nvPr>
            <p:ph type="title"/>
          </p:nvPr>
        </p:nvSpPr>
        <p:spPr/>
        <p:txBody>
          <a:bodyPr/>
          <a:lstStyle/>
          <a:p>
            <a:r>
              <a:rPr lang="en-US" sz="3400"/>
              <a:t>Discrete-Time Fourier Transform</a:t>
            </a:r>
            <a:r>
              <a:rPr lang="en-US" sz="3400" b="0"/>
              <a:t> </a:t>
            </a:r>
            <a:endParaRPr lang="en-US" sz="3400"/>
          </a:p>
        </p:txBody>
      </p:sp>
      <mc:AlternateContent xmlns:mc="http://schemas.openxmlformats.org/markup-compatibility/2006" xmlns:a14="http://schemas.microsoft.com/office/drawing/2010/main">
        <mc:Choice Requires="a14">
          <p:sp>
            <p:nvSpPr>
              <p:cNvPr id="841731" name="Rectangle 3"/>
              <p:cNvSpPr>
                <a:spLocks noGrp="1" noChangeArrowheads="1"/>
              </p:cNvSpPr>
              <p:nvPr>
                <p:ph type="body" idx="1"/>
              </p:nvPr>
            </p:nvSpPr>
            <p:spPr/>
            <p:txBody>
              <a:bodyPr/>
              <a:lstStyle/>
              <a:p>
                <a:r>
                  <a:rPr lang="en-US" sz="2200" dirty="0" smtClean="0"/>
                  <a:t>Definition:</a:t>
                </a:r>
                <a:endParaRPr lang="en-US" sz="220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panose="02040503050406030204" pitchFamily="18" charset="0"/>
                            </a:rPr>
                          </m:ctrlPr>
                        </m:dPr>
                        <m:e>
                          <m:m>
                            <m:mPr>
                              <m:mcs>
                                <m:mc>
                                  <m:mcPr>
                                    <m:count m:val="1"/>
                                    <m:mcJc m:val="center"/>
                                  </m:mcPr>
                                </m:mc>
                              </m:mcs>
                              <m:ctrlPr>
                                <a:rPr lang="en-US" sz="2200" i="1" smtClean="0">
                                  <a:latin typeface="Cambria Math" panose="02040503050406030204" pitchFamily="18" charset="0"/>
                                </a:rPr>
                              </m:ctrlPr>
                            </m:mPr>
                            <m:mr>
                              <m:e>
                                <m:r>
                                  <m:rPr>
                                    <m:brk m:alnAt="7"/>
                                  </m:rPr>
                                  <a:rPr lang="en-US" sz="2200" b="0" i="1" smtClean="0">
                                    <a:latin typeface="Cambria Math" panose="02040503050406030204" pitchFamily="18" charset="0"/>
                                  </a:rPr>
                                  <m:t>𝑋</m:t>
                                </m:r>
                                <m:d>
                                  <m:dPr>
                                    <m:ctrlPr>
                                      <a:rPr lang="en-US" sz="2200" b="0" i="1" smtClean="0">
                                        <a:latin typeface="Cambria Math" panose="02040503050406030204" pitchFamily="18" charset="0"/>
                                      </a:rPr>
                                    </m:ctrlPr>
                                  </m:d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𝑗</m:t>
                                        </m:r>
                                        <m:r>
                                          <a:rPr lang="el-GR" sz="2200" b="0" i="1" smtClean="0">
                                            <a:latin typeface="Cambria Math" panose="02040503050406030204" pitchFamily="18" charset="0"/>
                                          </a:rPr>
                                          <m:t>𝜔</m:t>
                                        </m:r>
                                      </m:sup>
                                    </m:sSup>
                                  </m:e>
                                </m:d>
                                <m:r>
                                  <m:rPr>
                                    <m:brk m:alnAt="7"/>
                                  </m:rP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𝑛</m:t>
                                    </m:r>
                                    <m:r>
                                      <a:rPr lang="en-US" sz="2200" b="0" i="1" smtClean="0">
                                        <a:latin typeface="Cambria Math" panose="02040503050406030204" pitchFamily="18" charset="0"/>
                                      </a:rPr>
                                      <m:t>=−</m:t>
                                    </m:r>
                                    <m:r>
                                      <m:rPr>
                                        <m:brk m:alnAt="23"/>
                                      </m:rPr>
                                      <a:rPr lang="en-US" sz="2200" b="0" i="1" smtClean="0">
                                        <a:latin typeface="Cambria Math" panose="02040503050406030204" pitchFamily="18" charset="0"/>
                                        <a:ea typeface="Cambria Math" panose="02040503050406030204" pitchFamily="18" charset="0"/>
                                      </a:rPr>
                                      <m:t>∞</m:t>
                                    </m:r>
                                  </m:sub>
                                  <m:sup>
                                    <m:r>
                                      <a:rPr lang="en-US" sz="2200" b="0" i="1" smtClean="0">
                                        <a:latin typeface="Cambria Math" panose="02040503050406030204" pitchFamily="18" charset="0"/>
                                      </a:rPr>
                                      <m:t>𝑛</m:t>
                                    </m:r>
                                    <m:r>
                                      <a:rPr lang="en-US" sz="2200" b="0" i="1" smtClean="0">
                                        <a:latin typeface="Cambria Math" panose="02040503050406030204" pitchFamily="18" charset="0"/>
                                      </a:rPr>
                                      <m:t>=+∞</m:t>
                                    </m:r>
                                  </m:sup>
                                  <m:e>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b="0" i="1" smtClean="0">
                                            <a:latin typeface="Cambria Math" panose="02040503050406030204" pitchFamily="18" charset="0"/>
                                          </a:rPr>
                                          <m:t>−</m:t>
                                        </m:r>
                                        <m:r>
                                          <a:rPr lang="en-US" sz="2200" i="1">
                                            <a:latin typeface="Cambria Math" panose="02040503050406030204" pitchFamily="18" charset="0"/>
                                          </a:rPr>
                                          <m:t>𝑗</m:t>
                                        </m:r>
                                        <m:r>
                                          <a:rPr lang="el-GR" sz="2200" i="1">
                                            <a:latin typeface="Cambria Math" panose="02040503050406030204" pitchFamily="18" charset="0"/>
                                          </a:rPr>
                                          <m:t>𝜔</m:t>
                                        </m:r>
                                        <m:r>
                                          <a:rPr lang="en-US" sz="2200" b="0" i="1" smtClean="0">
                                            <a:latin typeface="Cambria Math" panose="02040503050406030204" pitchFamily="18" charset="0"/>
                                          </a:rPr>
                                          <m:t>𝑛</m:t>
                                        </m:r>
                                      </m:sup>
                                    </m:sSup>
                                  </m:e>
                                </m:nary>
                              </m:e>
                            </m:mr>
                            <m:mr>
                              <m:e>
                                <m:r>
                                  <a:rPr lang="en-US" sz="2200" b="0" i="1" smtClean="0">
                                    <a:latin typeface="Cambria Math" panose="02040503050406030204" pitchFamily="18" charset="0"/>
                                  </a:rPr>
                                  <m:t>𝑥</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𝑛</m:t>
                                    </m:r>
                                  </m:e>
                                </m:d>
                                <m:r>
                                  <a:rPr lang="en-US" sz="2200" b="0" i="1" smtClean="0">
                                    <a:latin typeface="Cambria Math" panose="02040503050406030204" pitchFamily="18" charset="0"/>
                                  </a:rPr>
                                  <m:t>= </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ea typeface="Cambria Math" panose="02040503050406030204" pitchFamily="18" charset="0"/>
                                      </a:rPr>
                                      <m:t>𝜋</m:t>
                                    </m:r>
                                  </m:den>
                                </m:f>
                                <m:nary>
                                  <m:naryPr>
                                    <m:limLoc m:val="undOvr"/>
                                    <m:ctrlPr>
                                      <a:rPr lang="en-US" sz="2200" b="0" i="1" smtClean="0">
                                        <a:latin typeface="Cambria Math" panose="02040503050406030204" pitchFamily="18" charset="0"/>
                                      </a:rPr>
                                    </m:ctrlPr>
                                  </m:naryPr>
                                  <m:sub>
                                    <m:r>
                                      <m:rPr>
                                        <m:brk m:alnAt="24"/>
                                      </m:rP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𝜋</m:t>
                                    </m:r>
                                  </m:sub>
                                  <m:sup>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𝜋</m:t>
                                    </m:r>
                                  </m:sup>
                                  <m:e>
                                    <m:r>
                                      <a:rPr lang="en-US" sz="2200" b="0" i="1" smtClean="0">
                                        <a:latin typeface="Cambria Math" panose="02040503050406030204" pitchFamily="18" charset="0"/>
                                      </a:rPr>
                                      <m:t>𝑋</m:t>
                                    </m:r>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sup>
                                    </m:sSup>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r>
                                          <a:rPr lang="en-US" sz="2200" i="1">
                                            <a:latin typeface="Cambria Math" panose="02040503050406030204" pitchFamily="18" charset="0"/>
                                          </a:rPr>
                                          <m:t>𝑛</m:t>
                                        </m:r>
                                      </m:sup>
                                    </m:sSup>
                                    <m:r>
                                      <a:rPr lang="en-US" sz="2200" b="0" i="1" smtClean="0">
                                        <a:latin typeface="Cambria Math" panose="02040503050406030204" pitchFamily="18" charset="0"/>
                                      </a:rPr>
                                      <m:t>𝑑</m:t>
                                    </m:r>
                                    <m:r>
                                      <a:rPr lang="en-US" sz="2200" b="0" i="1" smtClean="0">
                                        <a:latin typeface="Cambria Math" panose="02040503050406030204" pitchFamily="18" charset="0"/>
                                        <a:ea typeface="Cambria Math" panose="02040503050406030204" pitchFamily="18" charset="0"/>
                                      </a:rPr>
                                      <m:t>𝜔</m:t>
                                    </m:r>
                                  </m:e>
                                </m:nary>
                              </m:e>
                            </m:mr>
                          </m:m>
                        </m:e>
                      </m:d>
                    </m:oMath>
                  </m:oMathPara>
                </a14:m>
                <a:endParaRPr lang="en-US" sz="2200" dirty="0"/>
              </a:p>
              <a:p>
                <a:endParaRPr lang="en-US" sz="2200" dirty="0"/>
              </a:p>
              <a:p>
                <a:r>
                  <a:rPr lang="en-US" sz="2200" dirty="0" smtClean="0"/>
                  <a:t>Sufficient </a:t>
                </a:r>
                <a:r>
                  <a:rPr lang="en-US" sz="2200" dirty="0"/>
                  <a:t>condition for </a:t>
                </a:r>
                <a:r>
                  <a:rPr lang="en-US" sz="2200" dirty="0" smtClean="0"/>
                  <a:t>convergence: </a:t>
                </a:r>
                <a14:m>
                  <m:oMath xmlns:m="http://schemas.openxmlformats.org/officeDocument/2006/math">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𝑛</m:t>
                        </m:r>
                        <m:r>
                          <a:rPr lang="en-US" sz="2200" i="1">
                            <a:latin typeface="Cambria Math" panose="02040503050406030204" pitchFamily="18" charset="0"/>
                          </a:rPr>
                          <m:t>=−∞</m:t>
                        </m:r>
                      </m:sub>
                      <m:sup>
                        <m:r>
                          <a:rPr lang="en-US" sz="2200" i="1">
                            <a:latin typeface="Cambria Math" panose="02040503050406030204" pitchFamily="18" charset="0"/>
                          </a:rPr>
                          <m:t>𝑛</m:t>
                        </m:r>
                        <m:r>
                          <a:rPr lang="en-US" sz="2200" i="1">
                            <a:latin typeface="Cambria Math" panose="02040503050406030204" pitchFamily="18" charset="0"/>
                          </a:rPr>
                          <m:t>=+∞</m:t>
                        </m:r>
                      </m:sup>
                      <m:e>
                        <m:d>
                          <m:dPr>
                            <m:begChr m:val="|"/>
                            <m:endChr m:val="|"/>
                            <m:ctrlPr>
                              <a:rPr lang="en-US" sz="2200" i="1" smtClean="0">
                                <a:latin typeface="Cambria Math" panose="02040503050406030204" pitchFamily="18" charset="0"/>
                              </a:rPr>
                            </m:ctrlPr>
                          </m:dPr>
                          <m:e>
                            <m:r>
                              <a:rPr lang="en-US" sz="2200" i="1">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m:t>
                            </m:r>
                          </m:e>
                        </m:d>
                        <m:r>
                          <a:rPr lang="en-US" sz="2200" b="0" i="1" smtClean="0">
                            <a:latin typeface="Cambria Math" panose="02040503050406030204" pitchFamily="18" charset="0"/>
                          </a:rPr>
                          <m:t>&lt;+</m:t>
                        </m:r>
                        <m:r>
                          <a:rPr lang="en-US" sz="2200" b="0" i="1" smtClean="0">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rPr>
                          <m:t> </m:t>
                        </m:r>
                      </m:e>
                    </m:nary>
                  </m:oMath>
                </a14:m>
                <a:endParaRPr lang="en-US" sz="2200" dirty="0"/>
              </a:p>
              <a:p>
                <a:pPr lvl="1"/>
                <a:r>
                  <a:rPr lang="en-US" sz="2000" dirty="0"/>
                  <a:t>Although </a:t>
                </a:r>
                <a:r>
                  <a:rPr lang="en-US" sz="2000" i="1" dirty="0"/>
                  <a:t>x</a:t>
                </a:r>
                <a:r>
                  <a:rPr lang="en-US" sz="2000" dirty="0"/>
                  <a:t>[</a:t>
                </a:r>
                <a:r>
                  <a:rPr lang="en-US" sz="2000" i="1" dirty="0"/>
                  <a:t>n</a:t>
                </a:r>
                <a:r>
                  <a:rPr lang="en-US" sz="2000" dirty="0"/>
                  <a:t>] is discrete, </a:t>
                </a:r>
                <a:r>
                  <a:rPr lang="en-US" sz="2000" i="1" dirty="0"/>
                  <a:t>X</a:t>
                </a:r>
                <a:r>
                  <a:rPr lang="en-US" sz="2000" dirty="0"/>
                  <a:t>(</a:t>
                </a:r>
                <a:r>
                  <a:rPr lang="en-US" sz="2000" dirty="0" err="1"/>
                  <a:t>e</a:t>
                </a:r>
                <a:r>
                  <a:rPr lang="en-US" sz="2000" baseline="30000" dirty="0" err="1"/>
                  <a:t>j</a:t>
                </a:r>
                <a:r>
                  <a:rPr lang="en-US" sz="2000" baseline="30000" dirty="0">
                    <a:sym typeface="Symbol" pitchFamily="18" charset="2"/>
                  </a:rPr>
                  <a:t></a:t>
                </a:r>
                <a:r>
                  <a:rPr lang="en-US" sz="2000" dirty="0"/>
                  <a:t>) is continuous and periodic with period 2</a:t>
                </a:r>
                <a:r>
                  <a:rPr lang="en-US" sz="2000" i="1" dirty="0"/>
                  <a:t>ƒ</a:t>
                </a:r>
                <a:r>
                  <a:rPr lang="en-US" sz="2000" i="1" dirty="0">
                    <a:sym typeface="Symbol" pitchFamily="18" charset="2"/>
                  </a:rPr>
                  <a:t></a:t>
                </a:r>
                <a:r>
                  <a:rPr lang="en-US" sz="2000" dirty="0"/>
                  <a:t>. </a:t>
                </a:r>
                <a:endParaRPr lang="en-US" sz="2900" dirty="0"/>
              </a:p>
            </p:txBody>
          </p:sp>
        </mc:Choice>
        <mc:Fallback xmlns="">
          <p:sp>
            <p:nvSpPr>
              <p:cNvPr id="841731" name="Rectangle 3"/>
              <p:cNvSpPr>
                <a:spLocks noGrp="1" noRot="1" noChangeAspect="1" noMove="1" noResize="1" noEditPoints="1" noAdjustHandles="1" noChangeArrowheads="1" noChangeShapeType="1" noTextEdit="1"/>
              </p:cNvSpPr>
              <p:nvPr>
                <p:ph type="body" idx="1"/>
              </p:nvPr>
            </p:nvSpPr>
            <p:spPr>
              <a:blipFill rotWithShape="0">
                <a:blip r:embed="rId3"/>
                <a:stretch>
                  <a:fillRect l="-838" t="-800"/>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622F2BB0-6505-4B3C-AA49-3645ABCDEFB5}"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C00C5219-95AA-4A86-A59C-DA49380D669C}" type="slidenum">
              <a:rPr lang="en-US"/>
              <a:pPr/>
              <a:t>31</a:t>
            </a:fld>
            <a:endParaRPr lang="en-US"/>
          </a:p>
        </p:txBody>
      </p:sp>
      <p:sp>
        <p:nvSpPr>
          <p:cNvPr id="842754" name="Rectangle 2"/>
          <p:cNvSpPr>
            <a:spLocks noGrp="1" noChangeArrowheads="1"/>
          </p:cNvSpPr>
          <p:nvPr>
            <p:ph type="title"/>
          </p:nvPr>
        </p:nvSpPr>
        <p:spPr/>
        <p:txBody>
          <a:bodyPr/>
          <a:lstStyle/>
          <a:p>
            <a:r>
              <a:rPr lang="en-US" sz="3400"/>
              <a:t>Discrete-Time Fourier Transform</a:t>
            </a:r>
          </a:p>
        </p:txBody>
      </p:sp>
      <p:sp>
        <p:nvSpPr>
          <p:cNvPr id="842755" name="AutoShape 3"/>
          <p:cNvSpPr>
            <a:spLocks noGrp="1" noChangeAspect="1" noChangeArrowheads="1"/>
          </p:cNvSpPr>
          <p:nvPr>
            <p:ph type="body" idx="1"/>
          </p:nvPr>
        </p:nvSpPr>
        <p:spPr/>
        <p:txBody>
          <a:bodyPr/>
          <a:lstStyle/>
          <a:p>
            <a:pPr lvl="1"/>
            <a:r>
              <a:rPr lang="en-US" sz="2000"/>
              <a:t>Convolution/multiplication duality:</a:t>
            </a:r>
            <a:r>
              <a:rPr lang="en-US"/>
              <a:t> </a:t>
            </a:r>
          </a:p>
        </p:txBody>
      </p:sp>
      <p:pic>
        <p:nvPicPr>
          <p:cNvPr id="842756" name="Picture 4"/>
          <p:cNvPicPr>
            <a:picLocks noChangeAspect="1" noChangeArrowheads="1"/>
          </p:cNvPicPr>
          <p:nvPr/>
        </p:nvPicPr>
        <p:blipFill>
          <a:blip r:embed="rId3" cstate="print"/>
          <a:srcRect/>
          <a:stretch>
            <a:fillRect/>
          </a:stretch>
        </p:blipFill>
        <p:spPr bwMode="auto">
          <a:xfrm>
            <a:off x="2357438" y="2195513"/>
            <a:ext cx="4429125" cy="2466975"/>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7CCA1E9F-6405-46D4-9318-DBDFED65E06B}"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D5EEE26B-C833-441E-A18C-AA21B6369AE8}" type="slidenum">
              <a:rPr lang="en-US"/>
              <a:pPr/>
              <a:t>32</a:t>
            </a:fld>
            <a:endParaRPr lang="en-US"/>
          </a:p>
        </p:txBody>
      </p:sp>
      <p:sp>
        <p:nvSpPr>
          <p:cNvPr id="850946" name="Rectangle 2"/>
          <p:cNvSpPr>
            <a:spLocks noGrp="1" noChangeArrowheads="1"/>
          </p:cNvSpPr>
          <p:nvPr>
            <p:ph type="title"/>
          </p:nvPr>
        </p:nvSpPr>
        <p:spPr/>
        <p:txBody>
          <a:bodyPr/>
          <a:lstStyle/>
          <a:p>
            <a:r>
              <a:rPr lang="en-US"/>
              <a:t>Discrete Fourier Transform </a:t>
            </a:r>
            <a:endParaRPr lang="en-US" b="0"/>
          </a:p>
        </p:txBody>
      </p:sp>
      <p:sp>
        <p:nvSpPr>
          <p:cNvPr id="850947" name="Rectangle 3"/>
          <p:cNvSpPr>
            <a:spLocks noGrp="1" noChangeArrowheads="1"/>
          </p:cNvSpPr>
          <p:nvPr>
            <p:ph type="body" idx="1"/>
          </p:nvPr>
        </p:nvSpPr>
        <p:spPr/>
        <p:txBody>
          <a:bodyPr/>
          <a:lstStyle/>
          <a:p>
            <a:endParaRPr lang="en-US"/>
          </a:p>
          <a:p>
            <a:endParaRPr lang="en-US"/>
          </a:p>
          <a:p>
            <a:endParaRPr lang="en-US"/>
          </a:p>
          <a:p>
            <a:endParaRPr lang="en-US"/>
          </a:p>
          <a:p>
            <a:endParaRPr lang="en-US"/>
          </a:p>
          <a:p>
            <a:r>
              <a:rPr lang="en-US" sz="2200" i="1"/>
              <a:t>In general, the number of input points, N, and the number of frequency samples, M, need not be the same. </a:t>
            </a:r>
            <a:endParaRPr lang="en-US" sz="2200"/>
          </a:p>
          <a:p>
            <a:pPr lvl="1"/>
            <a:r>
              <a:rPr lang="en-US" sz="2000"/>
              <a:t>If </a:t>
            </a:r>
            <a:r>
              <a:rPr lang="en-US" sz="2000" i="1"/>
              <a:t>M&gt;N </a:t>
            </a:r>
            <a:r>
              <a:rPr lang="en-US" sz="2000"/>
              <a:t>, we must zero-pad the signal </a:t>
            </a:r>
          </a:p>
          <a:p>
            <a:pPr lvl="1"/>
            <a:r>
              <a:rPr lang="en-US" sz="2000"/>
              <a:t>If </a:t>
            </a:r>
            <a:r>
              <a:rPr lang="en-US" sz="2000" i="1"/>
              <a:t>M&lt;N </a:t>
            </a:r>
            <a:r>
              <a:rPr lang="en-US" sz="2000"/>
              <a:t>, we must time-alias the signal  </a:t>
            </a:r>
          </a:p>
        </p:txBody>
      </p:sp>
      <p:pic>
        <p:nvPicPr>
          <p:cNvPr id="850948" name="Picture 4"/>
          <p:cNvPicPr>
            <a:picLocks noChangeAspect="1" noChangeArrowheads="1"/>
          </p:cNvPicPr>
          <p:nvPr/>
        </p:nvPicPr>
        <p:blipFill>
          <a:blip r:embed="rId3" cstate="print"/>
          <a:srcRect/>
          <a:stretch>
            <a:fillRect/>
          </a:stretch>
        </p:blipFill>
        <p:spPr bwMode="auto">
          <a:xfrm>
            <a:off x="3286125" y="1409700"/>
            <a:ext cx="3333750" cy="2560638"/>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B6FAF1-5B10-49E6-93B1-7A1BCDD77896}"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ECA1D61-B9BD-4CE4-9EC9-0F0CB0A93DC3}" type="slidenum">
              <a:rPr lang="en-US"/>
              <a:pPr/>
              <a:t>33</a:t>
            </a:fld>
            <a:endParaRPr lang="en-US"/>
          </a:p>
        </p:txBody>
      </p:sp>
      <p:sp>
        <p:nvSpPr>
          <p:cNvPr id="848898" name="Rectangle 2"/>
          <p:cNvSpPr>
            <a:spLocks noGrp="1" noChangeArrowheads="1"/>
          </p:cNvSpPr>
          <p:nvPr>
            <p:ph type="title"/>
          </p:nvPr>
        </p:nvSpPr>
        <p:spPr/>
        <p:txBody>
          <a:bodyPr/>
          <a:lstStyle/>
          <a:p>
            <a:r>
              <a:rPr lang="en-US"/>
              <a:t>A Wideband Spectrogram </a:t>
            </a:r>
            <a:endParaRPr lang="en-US" b="0"/>
          </a:p>
        </p:txBody>
      </p:sp>
      <p:pic>
        <p:nvPicPr>
          <p:cNvPr id="848899"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921CB1-1FE0-4FE2-83C7-D8E9714406FE}"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82CC51C-33EA-4F21-AE3B-3170269E030F}" type="slidenum">
              <a:rPr lang="en-US"/>
              <a:pPr/>
              <a:t>34</a:t>
            </a:fld>
            <a:endParaRPr lang="en-US"/>
          </a:p>
        </p:txBody>
      </p:sp>
      <p:sp>
        <p:nvSpPr>
          <p:cNvPr id="849922" name="Rectangle 2"/>
          <p:cNvSpPr>
            <a:spLocks noGrp="1" noChangeArrowheads="1"/>
          </p:cNvSpPr>
          <p:nvPr>
            <p:ph type="title"/>
          </p:nvPr>
        </p:nvSpPr>
        <p:spPr/>
        <p:txBody>
          <a:bodyPr/>
          <a:lstStyle/>
          <a:p>
            <a:r>
              <a:rPr lang="en-US"/>
              <a:t>A Narrowband Spectrogram </a:t>
            </a:r>
            <a:endParaRPr lang="en-US" b="0"/>
          </a:p>
        </p:txBody>
      </p:sp>
      <p:pic>
        <p:nvPicPr>
          <p:cNvPr id="849923"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Narrowband Spectrogram</a:t>
            </a: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35</a:t>
            </a:fld>
            <a:endParaRPr lang="en-US"/>
          </a:p>
        </p:txBody>
      </p:sp>
      <p:sp>
        <p:nvSpPr>
          <p:cNvPr id="8" name="TextBox 7"/>
          <p:cNvSpPr txBox="1"/>
          <p:nvPr/>
        </p:nvSpPr>
        <p:spPr>
          <a:xfrm>
            <a:off x="448305" y="5715000"/>
            <a:ext cx="8451801" cy="338554"/>
          </a:xfrm>
          <a:prstGeom prst="rect">
            <a:avLst/>
          </a:prstGeom>
          <a:noFill/>
        </p:spPr>
        <p:txBody>
          <a:bodyPr wrap="none" rtlCol="0">
            <a:spAutoFit/>
          </a:bodyPr>
          <a:lstStyle/>
          <a:p>
            <a:r>
              <a:rPr lang="en-US" dirty="0" smtClean="0"/>
              <a:t>Some have walked through pain and sorrow to bring you their message of hope</a:t>
            </a:r>
            <a:endParaRPr lang="en-US" dirty="0"/>
          </a:p>
        </p:txBody>
      </p:sp>
      <p:pic>
        <p:nvPicPr>
          <p:cNvPr id="9" name="Content Placeholder 8"/>
          <p:cNvPicPr>
            <a:picLocks noGrp="1" noChangeAspect="1"/>
          </p:cNvPicPr>
          <p:nvPr>
            <p:ph idx="1"/>
          </p:nvPr>
        </p:nvPicPr>
        <p:blipFill>
          <a:blip r:embed="rId2"/>
          <a:stretch>
            <a:fillRect/>
          </a:stretch>
        </p:blipFill>
        <p:spPr>
          <a:xfrm>
            <a:off x="0" y="1477268"/>
            <a:ext cx="9144000" cy="451306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Narrowband Spectrogram</a:t>
            </a: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36</a:t>
            </a:fld>
            <a:endParaRPr lang="en-US"/>
          </a:p>
        </p:txBody>
      </p:sp>
      <p:pic>
        <p:nvPicPr>
          <p:cNvPr id="997378" name="Picture 2"/>
          <p:cNvPicPr>
            <a:picLocks noGrp="1" noChangeAspect="1" noChangeArrowheads="1"/>
          </p:cNvPicPr>
          <p:nvPr>
            <p:ph idx="1"/>
          </p:nvPr>
        </p:nvPicPr>
        <p:blipFill>
          <a:blip r:embed="rId2" cstate="print"/>
          <a:srcRect/>
          <a:stretch>
            <a:fillRect/>
          </a:stretch>
        </p:blipFill>
        <p:spPr bwMode="auto">
          <a:xfrm>
            <a:off x="0" y="1447800"/>
            <a:ext cx="9144000" cy="4572000"/>
          </a:xfrm>
          <a:prstGeom prst="rect">
            <a:avLst/>
          </a:prstGeom>
          <a:noFill/>
          <a:ln w="9525">
            <a:noFill/>
            <a:miter lim="800000"/>
            <a:headEnd/>
            <a:tailEnd/>
          </a:ln>
          <a:effectLst/>
        </p:spPr>
      </p:pic>
      <p:sp>
        <p:nvSpPr>
          <p:cNvPr id="8" name="TextBox 7"/>
          <p:cNvSpPr txBox="1"/>
          <p:nvPr/>
        </p:nvSpPr>
        <p:spPr>
          <a:xfrm>
            <a:off x="448305" y="5715000"/>
            <a:ext cx="8451801" cy="338554"/>
          </a:xfrm>
          <a:prstGeom prst="rect">
            <a:avLst/>
          </a:prstGeom>
          <a:noFill/>
        </p:spPr>
        <p:txBody>
          <a:bodyPr wrap="none" rtlCol="0">
            <a:spAutoFit/>
          </a:bodyPr>
          <a:lstStyle/>
          <a:p>
            <a:r>
              <a:rPr lang="en-US" dirty="0" smtClean="0"/>
              <a:t>Some have walked through pain and sorrow to bring you their message of hope</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37</a:t>
            </a:fld>
            <a:endParaRPr lang="en-US"/>
          </a:p>
        </p:txBody>
      </p:sp>
      <p:pic>
        <p:nvPicPr>
          <p:cNvPr id="9" name="Content Placeholder 8"/>
          <p:cNvPicPr>
            <a:picLocks noGrp="1" noChangeAspect="1"/>
          </p:cNvPicPr>
          <p:nvPr>
            <p:ph idx="1"/>
          </p:nvPr>
        </p:nvPicPr>
        <p:blipFill>
          <a:blip r:embed="rId2"/>
          <a:stretch>
            <a:fillRect/>
          </a:stretch>
        </p:blipFill>
        <p:spPr>
          <a:xfrm>
            <a:off x="0" y="1477268"/>
            <a:ext cx="9144000" cy="4513064"/>
          </a:xfrm>
          <a:prstGeom prst="rect">
            <a:avLst/>
          </a:prstGeom>
        </p:spPr>
      </p:pic>
    </p:spTree>
    <p:extLst>
      <p:ext uri="{BB962C8B-B14F-4D97-AF65-F5344CB8AC3E}">
        <p14:creationId xmlns:p14="http://schemas.microsoft.com/office/powerpoint/2010/main" val="392039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0" y="1293778"/>
            <a:ext cx="9144000" cy="4873557"/>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38</a:t>
            </a:fld>
            <a:endParaRPr lang="en-US"/>
          </a:p>
        </p:txBody>
      </p:sp>
    </p:spTree>
    <p:extLst>
      <p:ext uri="{BB962C8B-B14F-4D97-AF65-F5344CB8AC3E}">
        <p14:creationId xmlns:p14="http://schemas.microsoft.com/office/powerpoint/2010/main" val="3939802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0" y="1322962"/>
            <a:ext cx="9144000" cy="4815191"/>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39</a:t>
            </a:fld>
            <a:endParaRPr lang="en-US"/>
          </a:p>
        </p:txBody>
      </p:sp>
    </p:spTree>
    <p:extLst>
      <p:ext uri="{BB962C8B-B14F-4D97-AF65-F5344CB8AC3E}">
        <p14:creationId xmlns:p14="http://schemas.microsoft.com/office/powerpoint/2010/main" val="49544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3188CE-3575-44C9-AC7E-7CCF8DB66688}"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1C74224-74C7-41F5-BA33-AB8E483E676B}" type="slidenum">
              <a:rPr lang="en-US"/>
              <a:pPr/>
              <a:t>4</a:t>
            </a:fld>
            <a:endParaRPr lang="en-US"/>
          </a:p>
        </p:txBody>
      </p:sp>
      <p:sp>
        <p:nvSpPr>
          <p:cNvPr id="1189890" name="Rectangle 2"/>
          <p:cNvSpPr>
            <a:spLocks noGrp="1" noChangeArrowheads="1"/>
          </p:cNvSpPr>
          <p:nvPr>
            <p:ph type="title"/>
          </p:nvPr>
        </p:nvSpPr>
        <p:spPr/>
        <p:txBody>
          <a:bodyPr/>
          <a:lstStyle/>
          <a:p>
            <a:r>
              <a:rPr lang="en-US"/>
              <a:t>Decoding and Search</a:t>
            </a:r>
          </a:p>
        </p:txBody>
      </p:sp>
      <p:sp>
        <p:nvSpPr>
          <p:cNvPr id="1189891" name="Rectangle 3"/>
          <p:cNvSpPr>
            <a:spLocks noGrp="1" noChangeArrowheads="1"/>
          </p:cNvSpPr>
          <p:nvPr>
            <p:ph type="body" idx="1"/>
          </p:nvPr>
        </p:nvSpPr>
        <p:spPr/>
        <p:txBody>
          <a:bodyPr/>
          <a:lstStyle/>
          <a:p>
            <a:pPr>
              <a:lnSpc>
                <a:spcPct val="90000"/>
              </a:lnSpc>
            </a:pPr>
            <a:r>
              <a:rPr lang="en-US" sz="2100" dirty="0"/>
              <a:t>We can see further details of the operationalization in Figure </a:t>
            </a:r>
            <a:r>
              <a:rPr lang="en-US" sz="2100" dirty="0" smtClean="0"/>
              <a:t>which shows (next slide) </a:t>
            </a:r>
            <a:r>
              <a:rPr lang="en-US" sz="2100" dirty="0"/>
              <a:t>the components of an HMM speech recognizer as it processes a single utterance. </a:t>
            </a:r>
          </a:p>
          <a:p>
            <a:pPr>
              <a:lnSpc>
                <a:spcPct val="90000"/>
              </a:lnSpc>
            </a:pPr>
            <a:r>
              <a:rPr lang="en-US" sz="2100" dirty="0"/>
              <a:t>The figure shows the recognition process in three stages. </a:t>
            </a:r>
            <a:endParaRPr lang="en-US" sz="2100" dirty="0" smtClean="0"/>
          </a:p>
          <a:p>
            <a:pPr lvl="1">
              <a:lnSpc>
                <a:spcPct val="90000"/>
              </a:lnSpc>
              <a:buFont typeface="+mj-lt"/>
              <a:buAutoNum type="arabicPeriod"/>
            </a:pPr>
            <a:r>
              <a:rPr lang="en-US" sz="1700" dirty="0" smtClean="0"/>
              <a:t>In </a:t>
            </a:r>
            <a:r>
              <a:rPr lang="en-US" sz="1700" dirty="0"/>
              <a:t>the </a:t>
            </a:r>
            <a:r>
              <a:rPr lang="en-US" sz="1700" b="1" dirty="0"/>
              <a:t>feature extraction </a:t>
            </a:r>
            <a:r>
              <a:rPr lang="en-US" sz="1700" dirty="0"/>
              <a:t>or </a:t>
            </a:r>
            <a:r>
              <a:rPr lang="en-US" sz="1700" b="1" dirty="0"/>
              <a:t>signal processing </a:t>
            </a:r>
            <a:r>
              <a:rPr lang="en-US" sz="1700" dirty="0"/>
              <a:t>stage, the acoustic waveform is sampled into </a:t>
            </a:r>
            <a:r>
              <a:rPr lang="en-US" sz="1700" b="1" dirty="0"/>
              <a:t>frames </a:t>
            </a:r>
            <a:r>
              <a:rPr lang="en-US" sz="1700" dirty="0"/>
              <a:t>(usually of 10, 15, </a:t>
            </a:r>
            <a:r>
              <a:rPr lang="en-US" sz="1700" dirty="0" smtClean="0"/>
              <a:t>20, or 30 </a:t>
            </a:r>
            <a:r>
              <a:rPr lang="en-US" sz="1700" dirty="0"/>
              <a:t>milliseconds) which are transformed into </a:t>
            </a:r>
            <a:r>
              <a:rPr lang="en-US" sz="1700" b="1" dirty="0"/>
              <a:t>spectral features</a:t>
            </a:r>
            <a:r>
              <a:rPr lang="en-US" sz="1700" dirty="0"/>
              <a:t>. </a:t>
            </a:r>
            <a:endParaRPr lang="en-US" sz="1700" dirty="0" smtClean="0"/>
          </a:p>
          <a:p>
            <a:pPr marL="471487" lvl="1" indent="0">
              <a:lnSpc>
                <a:spcPct val="90000"/>
              </a:lnSpc>
              <a:buNone/>
            </a:pPr>
            <a:endParaRPr lang="en-US" sz="1700" dirty="0"/>
          </a:p>
          <a:p>
            <a:pPr marL="914400" lvl="1" indent="0">
              <a:lnSpc>
                <a:spcPct val="90000"/>
              </a:lnSpc>
              <a:buNone/>
            </a:pPr>
            <a:r>
              <a:rPr lang="en-US" sz="1700" dirty="0" smtClean="0"/>
              <a:t>Each </a:t>
            </a:r>
            <a:r>
              <a:rPr lang="en-US" sz="1700" dirty="0"/>
              <a:t>time window is thus represented by a </a:t>
            </a:r>
            <a:r>
              <a:rPr lang="en-US" sz="1700" b="1" dirty="0"/>
              <a:t>vector</a:t>
            </a:r>
            <a:r>
              <a:rPr lang="en-US" sz="1700" dirty="0"/>
              <a:t> of around </a:t>
            </a:r>
            <a:r>
              <a:rPr lang="en-US" sz="1700" b="1" dirty="0"/>
              <a:t>39</a:t>
            </a:r>
            <a:r>
              <a:rPr lang="en-US" sz="1700" dirty="0"/>
              <a:t> features representing this spectral information as well as information about energy and spectral change</a:t>
            </a:r>
            <a:r>
              <a:rPr lang="en-US" sz="1700" dirty="0" smtClean="0"/>
              <a:t>.</a:t>
            </a:r>
            <a:endParaRPr lang="en-US" sz="17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40</a:t>
            </a:fld>
            <a:endParaRPr lang="en-US"/>
          </a:p>
        </p:txBody>
      </p:sp>
      <p:pic>
        <p:nvPicPr>
          <p:cNvPr id="7" name="Content Placeholder 6"/>
          <p:cNvPicPr>
            <a:picLocks noGrp="1" noChangeAspect="1"/>
          </p:cNvPicPr>
          <p:nvPr>
            <p:ph idx="1"/>
          </p:nvPr>
        </p:nvPicPr>
        <p:blipFill>
          <a:blip r:embed="rId2"/>
          <a:stretch>
            <a:fillRect/>
          </a:stretch>
        </p:blipFill>
        <p:spPr>
          <a:xfrm>
            <a:off x="609600" y="1352145"/>
            <a:ext cx="7924799" cy="4766553"/>
          </a:xfrm>
          <a:prstGeom prst="rect">
            <a:avLst/>
          </a:prstGeom>
        </p:spPr>
      </p:pic>
    </p:spTree>
    <p:extLst>
      <p:ext uri="{BB962C8B-B14F-4D97-AF65-F5344CB8AC3E}">
        <p14:creationId xmlns:p14="http://schemas.microsoft.com/office/powerpoint/2010/main" val="196102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783514" y="1447800"/>
            <a:ext cx="7567448" cy="4572000"/>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41</a:t>
            </a:fld>
            <a:endParaRPr lang="en-US"/>
          </a:p>
        </p:txBody>
      </p:sp>
    </p:spTree>
    <p:extLst>
      <p:ext uri="{BB962C8B-B14F-4D97-AF65-F5344CB8AC3E}">
        <p14:creationId xmlns:p14="http://schemas.microsoft.com/office/powerpoint/2010/main" val="1840444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0" y="1342417"/>
            <a:ext cx="9144000" cy="4795736"/>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42</a:t>
            </a:fld>
            <a:endParaRPr lang="en-US"/>
          </a:p>
        </p:txBody>
      </p:sp>
    </p:spTree>
    <p:extLst>
      <p:ext uri="{BB962C8B-B14F-4D97-AF65-F5344CB8AC3E}">
        <p14:creationId xmlns:p14="http://schemas.microsoft.com/office/powerpoint/2010/main" val="770056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68836" y="1352145"/>
            <a:ext cx="9075163" cy="4776281"/>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43</a:t>
            </a:fld>
            <a:endParaRPr lang="en-US"/>
          </a:p>
        </p:txBody>
      </p:sp>
    </p:spTree>
    <p:extLst>
      <p:ext uri="{BB962C8B-B14F-4D97-AF65-F5344CB8AC3E}">
        <p14:creationId xmlns:p14="http://schemas.microsoft.com/office/powerpoint/2010/main" val="3264696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0" y="1342417"/>
            <a:ext cx="9144000" cy="4805464"/>
          </a:xfrm>
          <a:prstGeom prst="rect">
            <a:avLst/>
          </a:prstGeo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44</a:t>
            </a:fld>
            <a:endParaRPr lang="en-US"/>
          </a:p>
        </p:txBody>
      </p:sp>
    </p:spTree>
    <p:extLst>
      <p:ext uri="{BB962C8B-B14F-4D97-AF65-F5344CB8AC3E}">
        <p14:creationId xmlns:p14="http://schemas.microsoft.com/office/powerpoint/2010/main" val="114941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C51E7C-8524-4C8F-B1FA-C1F4D43ECB9F}"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0FCF9F3C-61C2-47A8-9F4D-43467A1EBCCD}" type="slidenum">
              <a:rPr lang="en-US"/>
              <a:pPr/>
              <a:t>45</a:t>
            </a:fld>
            <a:endParaRPr lang="en-US"/>
          </a:p>
        </p:txBody>
      </p:sp>
      <p:sp>
        <p:nvSpPr>
          <p:cNvPr id="851970" name="Rectangle 2"/>
          <p:cNvSpPr>
            <a:spLocks noGrp="1" noChangeArrowheads="1"/>
          </p:cNvSpPr>
          <p:nvPr>
            <p:ph type="title"/>
          </p:nvPr>
        </p:nvSpPr>
        <p:spPr/>
        <p:txBody>
          <a:bodyPr/>
          <a:lstStyle/>
          <a:p>
            <a:r>
              <a:rPr lang="en-US" sz="3400"/>
              <a:t>Examples of Various Spectral Representations </a:t>
            </a:r>
            <a:endParaRPr lang="en-US" sz="3400" b="0"/>
          </a:p>
        </p:txBody>
      </p:sp>
      <p:pic>
        <p:nvPicPr>
          <p:cNvPr id="85197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Aliasing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550" y="2662237"/>
            <a:ext cx="6429375" cy="2143125"/>
          </a:xfr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46</a:t>
            </a:fld>
            <a:endParaRPr lang="en-US"/>
          </a:p>
        </p:txBody>
      </p:sp>
    </p:spTree>
    <p:extLst>
      <p:ext uri="{BB962C8B-B14F-4D97-AF65-F5344CB8AC3E}">
        <p14:creationId xmlns:p14="http://schemas.microsoft.com/office/powerpoint/2010/main" val="223690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 Why we should pay attention.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7317" y="1447800"/>
            <a:ext cx="7019841" cy="4572000"/>
          </a:xfrm>
        </p:spPr>
      </p:pic>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47</a:t>
            </a:fld>
            <a:endParaRPr lang="en-US"/>
          </a:p>
        </p:txBody>
      </p:sp>
    </p:spTree>
    <p:extLst>
      <p:ext uri="{BB962C8B-B14F-4D97-AF65-F5344CB8AC3E}">
        <p14:creationId xmlns:p14="http://schemas.microsoft.com/office/powerpoint/2010/main" val="2698360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srcRect/>
          <a:stretch>
            <a:fillRect/>
          </a:stretch>
        </p:blipFill>
        <p:spPr bwMode="auto">
          <a:xfrm>
            <a:off x="5834286" y="3800475"/>
            <a:ext cx="1280160" cy="736824"/>
          </a:xfrm>
          <a:prstGeom prst="rect">
            <a:avLst/>
          </a:prstGeom>
          <a:noFill/>
          <a:ln w="9525">
            <a:noFill/>
            <a:miter lim="800000"/>
            <a:headEnd/>
            <a:tailEnd/>
          </a:ln>
          <a:effectLst/>
        </p:spPr>
      </p:pic>
      <p:pic>
        <p:nvPicPr>
          <p:cNvPr id="37" name="Picture 13"/>
          <p:cNvPicPr>
            <a:picLocks noChangeAspect="1" noChangeArrowheads="1"/>
          </p:cNvPicPr>
          <p:nvPr/>
        </p:nvPicPr>
        <p:blipFill>
          <a:blip r:embed="rId3" cstate="print"/>
          <a:srcRect/>
          <a:stretch>
            <a:fillRect/>
          </a:stretch>
        </p:blipFill>
        <p:spPr>
          <a:xfrm>
            <a:off x="4891088" y="2228851"/>
            <a:ext cx="1280160" cy="720867"/>
          </a:xfrm>
          <a:prstGeom prst="rect">
            <a:avLst/>
          </a:prstGeom>
        </p:spPr>
      </p:pic>
      <p:pic>
        <p:nvPicPr>
          <p:cNvPr id="36" name="Picture 14"/>
          <p:cNvPicPr>
            <a:picLocks noGrp="1" noChangeAspect="1" noChangeArrowheads="1"/>
          </p:cNvPicPr>
          <p:nvPr>
            <p:ph sz="quarter" idx="1"/>
          </p:nvPr>
        </p:nvPicPr>
        <p:blipFill>
          <a:blip r:embed="rId4" cstate="print"/>
          <a:srcRect/>
          <a:stretch>
            <a:fillRect/>
          </a:stretch>
        </p:blipFill>
        <p:spPr>
          <a:xfrm>
            <a:off x="3714751" y="3834120"/>
            <a:ext cx="1424269" cy="777240"/>
          </a:xfrm>
        </p:spPr>
      </p:pic>
      <p:pic>
        <p:nvPicPr>
          <p:cNvPr id="13" name="Picture 3"/>
          <p:cNvPicPr>
            <a:picLocks noChangeAspect="1" noChangeArrowheads="1"/>
          </p:cNvPicPr>
          <p:nvPr/>
        </p:nvPicPr>
        <p:blipFill>
          <a:blip r:embed="rId5" cstate="print"/>
          <a:srcRect/>
          <a:stretch>
            <a:fillRect/>
          </a:stretch>
        </p:blipFill>
        <p:spPr bwMode="auto">
          <a:xfrm>
            <a:off x="2876551" y="2171700"/>
            <a:ext cx="1280160" cy="77757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40F556CC-CB97-4BA3-B22B-564E2410C04D}" type="datetime3">
              <a:rPr lang="en-US"/>
              <a:pPr/>
              <a:t>15 February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48</a:t>
            </a:fld>
            <a:endParaRPr lang="en-US"/>
          </a:p>
        </p:txBody>
      </p:sp>
      <p:sp>
        <p:nvSpPr>
          <p:cNvPr id="1241090" name="Rectangle 2"/>
          <p:cNvSpPr>
            <a:spLocks noGrp="1" noChangeArrowheads="1"/>
          </p:cNvSpPr>
          <p:nvPr>
            <p:ph type="title"/>
          </p:nvPr>
        </p:nvSpPr>
        <p:spPr/>
        <p:txBody>
          <a:bodyPr/>
          <a:lstStyle/>
          <a:p>
            <a:r>
              <a:rPr lang="en-US"/>
              <a:t>MFCC Feature Extraction</a:t>
            </a:r>
          </a:p>
        </p:txBody>
      </p:sp>
      <p:sp>
        <p:nvSpPr>
          <p:cNvPr id="8" name="Rectangle 7"/>
          <p:cNvSpPr/>
          <p:nvPr/>
        </p:nvSpPr>
        <p:spPr bwMode="auto">
          <a:xfrm>
            <a:off x="1838323" y="2655804"/>
            <a:ext cx="1371600" cy="640080"/>
          </a:xfrm>
          <a:prstGeom prst="rect">
            <a:avLst/>
          </a:prstGeom>
          <a:solidFill>
            <a:srgbClr val="00FF99"/>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Pre-emphasis</a:t>
            </a:r>
          </a:p>
        </p:txBody>
      </p:sp>
      <p:sp>
        <p:nvSpPr>
          <p:cNvPr id="9" name="Rectangle 8"/>
          <p:cNvSpPr/>
          <p:nvPr/>
        </p:nvSpPr>
        <p:spPr bwMode="auto">
          <a:xfrm>
            <a:off x="2838448" y="3485043"/>
            <a:ext cx="1371600" cy="640080"/>
          </a:xfrm>
          <a:prstGeom prst="rect">
            <a:avLst/>
          </a:prstGeom>
          <a:solidFill>
            <a:srgbClr val="00CCFF"/>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Windowing</a:t>
            </a:r>
          </a:p>
        </p:txBody>
      </p:sp>
      <p:cxnSp>
        <p:nvCxnSpPr>
          <p:cNvPr id="11" name="Straight Arrow Connector 10"/>
          <p:cNvCxnSpPr>
            <a:stCxn id="8" idx="3"/>
            <a:endCxn id="9" idx="1"/>
          </p:cNvCxnSpPr>
          <p:nvPr/>
        </p:nvCxnSpPr>
        <p:spPr bwMode="auto">
          <a:xfrm flipH="1">
            <a:off x="2838448" y="2975844"/>
            <a:ext cx="371475" cy="829239"/>
          </a:xfrm>
          <a:prstGeom prst="bentConnector5">
            <a:avLst>
              <a:gd name="adj1" fmla="val -61538"/>
              <a:gd name="adj2" fmla="val 50000"/>
              <a:gd name="adj3" fmla="val 161538"/>
            </a:avLst>
          </a:prstGeom>
          <a:noFill/>
          <a:ln w="25400" cap="flat" cmpd="sng" algn="ctr">
            <a:solidFill>
              <a:srgbClr val="0070C0"/>
            </a:solidFill>
            <a:prstDash val="solid"/>
            <a:round/>
            <a:headEnd type="none" w="med" len="med"/>
            <a:tailEnd type="triangle" w="med" len="lg"/>
          </a:ln>
          <a:effectLst/>
        </p:spPr>
      </p:cxnSp>
      <p:cxnSp>
        <p:nvCxnSpPr>
          <p:cNvPr id="12" name="Straight Arrow Connector 11"/>
          <p:cNvCxnSpPr/>
          <p:nvPr/>
        </p:nvCxnSpPr>
        <p:spPr bwMode="auto">
          <a:xfrm>
            <a:off x="1438273" y="2966319"/>
            <a:ext cx="400050" cy="564"/>
          </a:xfrm>
          <a:prstGeom prst="straightConnector1">
            <a:avLst/>
          </a:prstGeom>
          <a:noFill/>
          <a:ln w="25400" cap="flat" cmpd="sng" algn="ctr">
            <a:solidFill>
              <a:srgbClr val="0070C0"/>
            </a:solidFill>
            <a:prstDash val="solid"/>
            <a:round/>
            <a:headEnd type="none" w="med" len="med"/>
            <a:tailEnd type="triangle" w="med" len="lg"/>
          </a:ln>
          <a:effectLst/>
        </p:spPr>
      </p:cxnSp>
      <p:sp>
        <p:nvSpPr>
          <p:cNvPr id="14" name="Rectangle 13"/>
          <p:cNvSpPr/>
          <p:nvPr/>
        </p:nvSpPr>
        <p:spPr bwMode="auto">
          <a:xfrm>
            <a:off x="3829048" y="2637882"/>
            <a:ext cx="1371600" cy="640080"/>
          </a:xfrm>
          <a:prstGeom prst="rect">
            <a:avLst/>
          </a:prstGeom>
          <a:solidFill>
            <a:srgbClr val="00CCFF"/>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FFT</a:t>
            </a:r>
          </a:p>
        </p:txBody>
      </p:sp>
      <p:sp>
        <p:nvSpPr>
          <p:cNvPr id="16" name="Rectangle 15"/>
          <p:cNvSpPr/>
          <p:nvPr/>
        </p:nvSpPr>
        <p:spPr bwMode="auto">
          <a:xfrm>
            <a:off x="5838823" y="26193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log</a:t>
            </a:r>
          </a:p>
        </p:txBody>
      </p:sp>
      <p:sp>
        <p:nvSpPr>
          <p:cNvPr id="18" name="Rectangle 17"/>
          <p:cNvSpPr/>
          <p:nvPr/>
        </p:nvSpPr>
        <p:spPr bwMode="auto">
          <a:xfrm>
            <a:off x="6781798" y="3495696"/>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IFFT</a:t>
            </a:r>
          </a:p>
        </p:txBody>
      </p:sp>
      <p:cxnSp>
        <p:nvCxnSpPr>
          <p:cNvPr id="21" name="Straight Arrow Connector 10"/>
          <p:cNvCxnSpPr>
            <a:stCxn id="9" idx="3"/>
            <a:endCxn id="14" idx="1"/>
          </p:cNvCxnSpPr>
          <p:nvPr/>
        </p:nvCxnSpPr>
        <p:spPr bwMode="auto">
          <a:xfrm flipH="1" flipV="1">
            <a:off x="3829048" y="2957922"/>
            <a:ext cx="381000" cy="847161"/>
          </a:xfrm>
          <a:prstGeom prst="bentConnector5">
            <a:avLst>
              <a:gd name="adj1" fmla="val -60000"/>
              <a:gd name="adj2" fmla="val 50000"/>
              <a:gd name="adj3" fmla="val 160000"/>
            </a:avLst>
          </a:prstGeom>
          <a:noFill/>
          <a:ln w="25400" cap="flat" cmpd="sng" algn="ctr">
            <a:solidFill>
              <a:srgbClr val="0070C0"/>
            </a:solidFill>
            <a:prstDash val="solid"/>
            <a:round/>
            <a:headEnd type="none" w="med" len="med"/>
            <a:tailEnd type="triangle" w="med" len="lg"/>
          </a:ln>
          <a:effectLst/>
        </p:spPr>
      </p:cxnSp>
      <p:cxnSp>
        <p:nvCxnSpPr>
          <p:cNvPr id="24" name="Straight Arrow Connector 10"/>
          <p:cNvCxnSpPr>
            <a:stCxn id="14" idx="3"/>
            <a:endCxn id="15" idx="1"/>
          </p:cNvCxnSpPr>
          <p:nvPr/>
        </p:nvCxnSpPr>
        <p:spPr bwMode="auto">
          <a:xfrm flipH="1">
            <a:off x="4810123" y="2957922"/>
            <a:ext cx="390525" cy="847725"/>
          </a:xfrm>
          <a:prstGeom prst="bentConnector5">
            <a:avLst>
              <a:gd name="adj1" fmla="val -58537"/>
              <a:gd name="adj2" fmla="val 50000"/>
              <a:gd name="adj3" fmla="val 158537"/>
            </a:avLst>
          </a:prstGeom>
          <a:noFill/>
          <a:ln w="25400" cap="flat" cmpd="sng" algn="ctr">
            <a:solidFill>
              <a:srgbClr val="0070C0"/>
            </a:solidFill>
            <a:prstDash val="solid"/>
            <a:round/>
            <a:headEnd type="none" w="med" len="med"/>
            <a:tailEnd type="triangle" w="med" len="lg"/>
          </a:ln>
          <a:effectLst/>
        </p:spPr>
      </p:cxnSp>
      <p:cxnSp>
        <p:nvCxnSpPr>
          <p:cNvPr id="27" name="Straight Arrow Connector 10"/>
          <p:cNvCxnSpPr>
            <a:stCxn id="15" idx="3"/>
            <a:endCxn id="16" idx="1"/>
          </p:cNvCxnSpPr>
          <p:nvPr/>
        </p:nvCxnSpPr>
        <p:spPr bwMode="auto">
          <a:xfrm flipH="1" flipV="1">
            <a:off x="5838823" y="2939436"/>
            <a:ext cx="342900" cy="866211"/>
          </a:xfrm>
          <a:prstGeom prst="bentConnector5">
            <a:avLst>
              <a:gd name="adj1" fmla="val -66667"/>
              <a:gd name="adj2" fmla="val 50000"/>
              <a:gd name="adj3" fmla="val 166667"/>
            </a:avLst>
          </a:prstGeom>
          <a:noFill/>
          <a:ln w="25400" cap="flat" cmpd="sng" algn="ctr">
            <a:solidFill>
              <a:srgbClr val="0070C0"/>
            </a:solidFill>
            <a:prstDash val="solid"/>
            <a:round/>
            <a:headEnd type="none" w="med" len="med"/>
            <a:tailEnd type="triangle" w="med" len="lg"/>
          </a:ln>
          <a:effectLst/>
        </p:spPr>
      </p:cxnSp>
      <p:cxnSp>
        <p:nvCxnSpPr>
          <p:cNvPr id="30" name="Straight Arrow Connector 10"/>
          <p:cNvCxnSpPr>
            <a:stCxn id="16" idx="3"/>
            <a:endCxn id="18" idx="1"/>
          </p:cNvCxnSpPr>
          <p:nvPr/>
        </p:nvCxnSpPr>
        <p:spPr bwMode="auto">
          <a:xfrm flipH="1">
            <a:off x="6781798" y="2939436"/>
            <a:ext cx="428625" cy="876300"/>
          </a:xfrm>
          <a:prstGeom prst="bentConnector5">
            <a:avLst>
              <a:gd name="adj1" fmla="val -53333"/>
              <a:gd name="adj2" fmla="val 50000"/>
              <a:gd name="adj3" fmla="val 153333"/>
            </a:avLst>
          </a:prstGeom>
          <a:noFill/>
          <a:ln w="25400" cap="flat" cmpd="sng" algn="ctr">
            <a:solidFill>
              <a:srgbClr val="0070C0"/>
            </a:solidFill>
            <a:prstDash val="solid"/>
            <a:round/>
            <a:headEnd type="none" w="med" len="med"/>
            <a:tailEnd type="triangle" w="med" len="lg"/>
          </a:ln>
          <a:effectLst/>
        </p:spPr>
      </p:cxnSp>
      <p:cxnSp>
        <p:nvCxnSpPr>
          <p:cNvPr id="33" name="Straight Arrow Connector 32"/>
          <p:cNvCxnSpPr/>
          <p:nvPr/>
        </p:nvCxnSpPr>
        <p:spPr bwMode="auto">
          <a:xfrm>
            <a:off x="8134348" y="3814044"/>
            <a:ext cx="400050" cy="564"/>
          </a:xfrm>
          <a:prstGeom prst="straightConnector1">
            <a:avLst/>
          </a:prstGeom>
          <a:noFill/>
          <a:ln w="25400" cap="flat" cmpd="sng" algn="ctr">
            <a:solidFill>
              <a:srgbClr val="0070C0"/>
            </a:solidFill>
            <a:prstDash val="solid"/>
            <a:round/>
            <a:headEnd type="none" w="med" len="med"/>
            <a:tailEnd type="triangle" w="med" len="lg"/>
          </a:ln>
          <a:effectLst/>
        </p:spPr>
      </p:cxnSp>
      <p:pic>
        <p:nvPicPr>
          <p:cNvPr id="34" name="Picture 3"/>
          <p:cNvPicPr>
            <a:picLocks noChangeAspect="1" noChangeArrowheads="1"/>
          </p:cNvPicPr>
          <p:nvPr/>
        </p:nvPicPr>
        <p:blipFill>
          <a:blip r:embed="rId6" cstate="print"/>
          <a:srcRect/>
          <a:stretch>
            <a:fillRect/>
          </a:stretch>
        </p:blipFill>
        <p:spPr bwMode="auto">
          <a:xfrm>
            <a:off x="571500" y="2233389"/>
            <a:ext cx="1280160" cy="736759"/>
          </a:xfrm>
          <a:prstGeom prst="rect">
            <a:avLst/>
          </a:prstGeom>
          <a:noFill/>
          <a:ln w="9525" cap="flat" cmpd="sng" algn="ctr">
            <a:noFill/>
            <a:prstDash val="solid"/>
            <a:miter lim="800000"/>
            <a:headEnd type="none" w="med" len="med"/>
            <a:tailEnd type="none" w="med" len="med"/>
          </a:ln>
          <a:effectLst/>
        </p:spPr>
      </p:pic>
      <p:pic>
        <p:nvPicPr>
          <p:cNvPr id="35" name="Picture 4"/>
          <p:cNvPicPr>
            <a:picLocks noChangeAspect="1" noChangeArrowheads="1"/>
          </p:cNvPicPr>
          <p:nvPr/>
        </p:nvPicPr>
        <p:blipFill>
          <a:blip r:embed="rId7" cstate="print"/>
          <a:srcRect/>
          <a:stretch>
            <a:fillRect/>
          </a:stretch>
        </p:blipFill>
        <p:spPr bwMode="auto">
          <a:xfrm>
            <a:off x="1532048" y="3808691"/>
            <a:ext cx="1280160" cy="736759"/>
          </a:xfrm>
          <a:prstGeom prst="rect">
            <a:avLst/>
          </a:prstGeom>
          <a:noFill/>
          <a:ln w="9525" cap="flat" cmpd="sng" algn="ctr">
            <a:noFill/>
            <a:prstDash val="solid"/>
            <a:miter lim="800000"/>
            <a:headEnd type="none" w="med" len="med"/>
            <a:tailEnd type="none" w="med" len="med"/>
          </a:ln>
          <a:effectLst/>
        </p:spPr>
      </p:pic>
      <p:sp>
        <p:nvSpPr>
          <p:cNvPr id="15" name="Rectangle 14"/>
          <p:cNvSpPr/>
          <p:nvPr/>
        </p:nvSpPr>
        <p:spPr bwMode="auto">
          <a:xfrm>
            <a:off x="4810123" y="3485607"/>
            <a:ext cx="1371600" cy="640080"/>
          </a:xfrm>
          <a:prstGeom prst="rect">
            <a:avLst/>
          </a:prstGeom>
          <a:solidFill>
            <a:srgbClr val="FF0066"/>
          </a:solidFill>
          <a:ln w="9525" cap="flat" cmpd="sng" algn="ctr">
            <a:noFill/>
            <a:prstDash val="solid"/>
            <a:round/>
            <a:headEnd type="none" w="med" len="med"/>
            <a:tailEnd type="triangle" w="med" len="med"/>
          </a:ln>
          <a:effectLst>
            <a:glow rad="228600">
              <a:srgbClr val="FF0066">
                <a:alpha val="40000"/>
              </a:srgb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Mel-Filter</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Mel-Frequency Scale</a:t>
            </a: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49</a:t>
            </a:fld>
            <a:endParaRPr lang="en-US"/>
          </a:p>
        </p:txBody>
      </p:sp>
      <p:pic>
        <p:nvPicPr>
          <p:cNvPr id="998403" name="Picture 3"/>
          <p:cNvPicPr>
            <a:picLocks noGrp="1" noChangeAspect="1" noChangeArrowheads="1"/>
          </p:cNvPicPr>
          <p:nvPr>
            <p:ph idx="1"/>
          </p:nvPr>
        </p:nvPicPr>
        <p:blipFill>
          <a:blip r:embed="rId2" cstate="print"/>
          <a:srcRect/>
          <a:stretch>
            <a:fillRect/>
          </a:stretch>
        </p:blipFill>
        <p:spPr bwMode="auto">
          <a:xfrm>
            <a:off x="0" y="1447800"/>
            <a:ext cx="9144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54311E-CFB6-4835-AA39-C037A1A0A45C}"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8B3EB12B-2583-431D-9725-1F42C072FED6}" type="slidenum">
              <a:rPr lang="en-US"/>
              <a:pPr/>
              <a:t>5</a:t>
            </a:fld>
            <a:endParaRPr lang="en-US"/>
          </a:p>
        </p:txBody>
      </p:sp>
      <p:sp>
        <p:nvSpPr>
          <p:cNvPr id="1190914" name="Rectangle 2"/>
          <p:cNvSpPr>
            <a:spLocks noGrp="1" noChangeArrowheads="1"/>
          </p:cNvSpPr>
          <p:nvPr>
            <p:ph type="title"/>
          </p:nvPr>
        </p:nvSpPr>
        <p:spPr/>
        <p:txBody>
          <a:bodyPr/>
          <a:lstStyle/>
          <a:p>
            <a:r>
              <a:rPr lang="en-US" sz="3000"/>
              <a:t>Schematic Simplified Architecture of Speech Recognizer</a:t>
            </a:r>
          </a:p>
        </p:txBody>
      </p:sp>
      <p:pic>
        <p:nvPicPr>
          <p:cNvPr id="1190916" name="Picture 4"/>
          <p:cNvPicPr>
            <a:picLocks noGrp="1" noChangeAspect="1" noChangeArrowheads="1"/>
          </p:cNvPicPr>
          <p:nvPr>
            <p:ph type="body" idx="1"/>
          </p:nvPr>
        </p:nvPicPr>
        <p:blipFill>
          <a:blip r:embed="rId2" cstate="print"/>
          <a:srcRect/>
          <a:stretch>
            <a:fillRect/>
          </a:stretch>
        </p:blipFill>
        <p:spPr>
          <a:xfrm>
            <a:off x="2601913" y="1447800"/>
            <a:ext cx="3929062" cy="4572000"/>
          </a:xfrm>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04800"/>
            <a:ext cx="8001000" cy="838200"/>
          </a:xfrm>
        </p:spPr>
        <p:txBody>
          <a:bodyPr/>
          <a:lstStyle/>
          <a:p>
            <a:r>
              <a:rPr lang="en-US" dirty="0" smtClean="0"/>
              <a:t>Mel-Frequency Scale</a:t>
            </a: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50</a:t>
            </a:fld>
            <a:endParaRPr lang="en-US"/>
          </a:p>
        </p:txBody>
      </p:sp>
      <p:pic>
        <p:nvPicPr>
          <p:cNvPr id="9" name="Picture 8"/>
          <p:cNvPicPr>
            <a:picLocks noChangeAspect="1"/>
          </p:cNvPicPr>
          <p:nvPr/>
        </p:nvPicPr>
        <p:blipFill>
          <a:blip r:embed="rId2"/>
          <a:stretch>
            <a:fillRect/>
          </a:stretch>
        </p:blipFill>
        <p:spPr>
          <a:xfrm>
            <a:off x="0" y="1143000"/>
            <a:ext cx="9144000" cy="531653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srcRect/>
          <a:stretch>
            <a:fillRect/>
          </a:stretch>
        </p:blipFill>
        <p:spPr bwMode="auto">
          <a:xfrm>
            <a:off x="5834286" y="3800475"/>
            <a:ext cx="1280160" cy="736824"/>
          </a:xfrm>
          <a:prstGeom prst="rect">
            <a:avLst/>
          </a:prstGeom>
          <a:noFill/>
          <a:ln w="9525">
            <a:noFill/>
            <a:miter lim="800000"/>
            <a:headEnd/>
            <a:tailEnd/>
          </a:ln>
          <a:effectLst/>
        </p:spPr>
      </p:pic>
      <p:pic>
        <p:nvPicPr>
          <p:cNvPr id="37" name="Picture 13"/>
          <p:cNvPicPr>
            <a:picLocks noChangeAspect="1" noChangeArrowheads="1"/>
          </p:cNvPicPr>
          <p:nvPr/>
        </p:nvPicPr>
        <p:blipFill>
          <a:blip r:embed="rId3" cstate="print"/>
          <a:srcRect/>
          <a:stretch>
            <a:fillRect/>
          </a:stretch>
        </p:blipFill>
        <p:spPr>
          <a:xfrm>
            <a:off x="4891088" y="2228851"/>
            <a:ext cx="1280160" cy="720867"/>
          </a:xfrm>
          <a:prstGeom prst="rect">
            <a:avLst/>
          </a:prstGeom>
        </p:spPr>
      </p:pic>
      <p:pic>
        <p:nvPicPr>
          <p:cNvPr id="36" name="Picture 14"/>
          <p:cNvPicPr>
            <a:picLocks noGrp="1" noChangeAspect="1" noChangeArrowheads="1"/>
          </p:cNvPicPr>
          <p:nvPr>
            <p:ph sz="quarter" idx="1"/>
          </p:nvPr>
        </p:nvPicPr>
        <p:blipFill>
          <a:blip r:embed="rId4" cstate="print"/>
          <a:srcRect/>
          <a:stretch>
            <a:fillRect/>
          </a:stretch>
        </p:blipFill>
        <p:spPr>
          <a:xfrm>
            <a:off x="3714751" y="3834120"/>
            <a:ext cx="1424269" cy="777240"/>
          </a:xfrm>
        </p:spPr>
      </p:pic>
      <p:pic>
        <p:nvPicPr>
          <p:cNvPr id="13" name="Picture 3"/>
          <p:cNvPicPr>
            <a:picLocks noChangeAspect="1" noChangeArrowheads="1"/>
          </p:cNvPicPr>
          <p:nvPr/>
        </p:nvPicPr>
        <p:blipFill>
          <a:blip r:embed="rId5" cstate="print"/>
          <a:srcRect/>
          <a:stretch>
            <a:fillRect/>
          </a:stretch>
        </p:blipFill>
        <p:spPr bwMode="auto">
          <a:xfrm>
            <a:off x="2876551" y="2171700"/>
            <a:ext cx="1280160" cy="777578"/>
          </a:xfrm>
          <a:prstGeom prst="rect">
            <a:avLst/>
          </a:prstGeom>
          <a:noFill/>
          <a:ln w="9525">
            <a:noFill/>
            <a:miter lim="800000"/>
            <a:headEnd/>
            <a:tailEnd/>
          </a:ln>
          <a:effectLst/>
        </p:spPr>
      </p:pic>
      <p:sp>
        <p:nvSpPr>
          <p:cNvPr id="5" name="Date Placeholder 4"/>
          <p:cNvSpPr>
            <a:spLocks noGrp="1"/>
          </p:cNvSpPr>
          <p:nvPr>
            <p:ph type="dt" sz="half" idx="10"/>
          </p:nvPr>
        </p:nvSpPr>
        <p:spPr/>
        <p:txBody>
          <a:bodyPr/>
          <a:lstStyle/>
          <a:p>
            <a:fld id="{40F556CC-CB97-4BA3-B22B-564E2410C04D}" type="datetime3">
              <a:rPr lang="en-US"/>
              <a:pPr/>
              <a:t>15 February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51</a:t>
            </a:fld>
            <a:endParaRPr lang="en-US"/>
          </a:p>
        </p:txBody>
      </p:sp>
      <p:sp>
        <p:nvSpPr>
          <p:cNvPr id="1241090" name="Rectangle 2"/>
          <p:cNvSpPr>
            <a:spLocks noGrp="1" noChangeArrowheads="1"/>
          </p:cNvSpPr>
          <p:nvPr>
            <p:ph type="title"/>
          </p:nvPr>
        </p:nvSpPr>
        <p:spPr/>
        <p:txBody>
          <a:bodyPr/>
          <a:lstStyle/>
          <a:p>
            <a:r>
              <a:rPr lang="en-US"/>
              <a:t>MFCC Feature Extraction</a:t>
            </a:r>
          </a:p>
        </p:txBody>
      </p:sp>
      <p:sp>
        <p:nvSpPr>
          <p:cNvPr id="8" name="Rectangle 7"/>
          <p:cNvSpPr/>
          <p:nvPr/>
        </p:nvSpPr>
        <p:spPr bwMode="auto">
          <a:xfrm>
            <a:off x="1838323" y="2655804"/>
            <a:ext cx="1371600" cy="640080"/>
          </a:xfrm>
          <a:prstGeom prst="rect">
            <a:avLst/>
          </a:prstGeom>
          <a:solidFill>
            <a:srgbClr val="00FF99"/>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Pre-emphasis</a:t>
            </a:r>
          </a:p>
        </p:txBody>
      </p:sp>
      <p:sp>
        <p:nvSpPr>
          <p:cNvPr id="9" name="Rectangle 8"/>
          <p:cNvSpPr/>
          <p:nvPr/>
        </p:nvSpPr>
        <p:spPr bwMode="auto">
          <a:xfrm>
            <a:off x="2838448" y="3485043"/>
            <a:ext cx="1371600" cy="640080"/>
          </a:xfrm>
          <a:prstGeom prst="rect">
            <a:avLst/>
          </a:prstGeom>
          <a:solidFill>
            <a:srgbClr val="00CCFF"/>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Windowing</a:t>
            </a:r>
          </a:p>
        </p:txBody>
      </p:sp>
      <p:cxnSp>
        <p:nvCxnSpPr>
          <p:cNvPr id="11" name="Straight Arrow Connector 10"/>
          <p:cNvCxnSpPr>
            <a:stCxn id="8" idx="3"/>
            <a:endCxn id="9" idx="1"/>
          </p:cNvCxnSpPr>
          <p:nvPr/>
        </p:nvCxnSpPr>
        <p:spPr bwMode="auto">
          <a:xfrm flipH="1">
            <a:off x="2838448" y="2975844"/>
            <a:ext cx="371475" cy="829239"/>
          </a:xfrm>
          <a:prstGeom prst="bentConnector5">
            <a:avLst>
              <a:gd name="adj1" fmla="val -61538"/>
              <a:gd name="adj2" fmla="val 50000"/>
              <a:gd name="adj3" fmla="val 161538"/>
            </a:avLst>
          </a:prstGeom>
          <a:noFill/>
          <a:ln w="25400" cap="flat" cmpd="sng" algn="ctr">
            <a:solidFill>
              <a:srgbClr val="0070C0"/>
            </a:solidFill>
            <a:prstDash val="solid"/>
            <a:round/>
            <a:headEnd type="none" w="med" len="med"/>
            <a:tailEnd type="triangle" w="med" len="lg"/>
          </a:ln>
          <a:effectLst/>
        </p:spPr>
      </p:cxnSp>
      <p:cxnSp>
        <p:nvCxnSpPr>
          <p:cNvPr id="12" name="Straight Arrow Connector 11"/>
          <p:cNvCxnSpPr/>
          <p:nvPr/>
        </p:nvCxnSpPr>
        <p:spPr bwMode="auto">
          <a:xfrm>
            <a:off x="1438273" y="2966319"/>
            <a:ext cx="400050" cy="564"/>
          </a:xfrm>
          <a:prstGeom prst="straightConnector1">
            <a:avLst/>
          </a:prstGeom>
          <a:noFill/>
          <a:ln w="25400" cap="flat" cmpd="sng" algn="ctr">
            <a:solidFill>
              <a:srgbClr val="0070C0"/>
            </a:solidFill>
            <a:prstDash val="solid"/>
            <a:round/>
            <a:headEnd type="none" w="med" len="med"/>
            <a:tailEnd type="triangle" w="med" len="lg"/>
          </a:ln>
          <a:effectLst/>
        </p:spPr>
      </p:cxnSp>
      <p:sp>
        <p:nvSpPr>
          <p:cNvPr id="14" name="Rectangle 13"/>
          <p:cNvSpPr/>
          <p:nvPr/>
        </p:nvSpPr>
        <p:spPr bwMode="auto">
          <a:xfrm>
            <a:off x="3829048" y="2637882"/>
            <a:ext cx="1371600" cy="640080"/>
          </a:xfrm>
          <a:prstGeom prst="rect">
            <a:avLst/>
          </a:prstGeom>
          <a:solidFill>
            <a:srgbClr val="00CCFF"/>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FFT</a:t>
            </a:r>
          </a:p>
        </p:txBody>
      </p:sp>
      <p:sp>
        <p:nvSpPr>
          <p:cNvPr id="16" name="Rectangle 15"/>
          <p:cNvSpPr/>
          <p:nvPr/>
        </p:nvSpPr>
        <p:spPr bwMode="auto">
          <a:xfrm>
            <a:off x="5838823" y="2619396"/>
            <a:ext cx="1371600" cy="640080"/>
          </a:xfrm>
          <a:prstGeom prst="rect">
            <a:avLst/>
          </a:prstGeom>
          <a:solidFill>
            <a:srgbClr val="FFFF0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log</a:t>
            </a:r>
          </a:p>
        </p:txBody>
      </p:sp>
      <p:sp>
        <p:nvSpPr>
          <p:cNvPr id="18" name="Rectangle 17"/>
          <p:cNvSpPr/>
          <p:nvPr/>
        </p:nvSpPr>
        <p:spPr bwMode="auto">
          <a:xfrm>
            <a:off x="6781798" y="3495696"/>
            <a:ext cx="1371600" cy="640080"/>
          </a:xfrm>
          <a:prstGeom prst="rect">
            <a:avLst/>
          </a:prstGeom>
          <a:solidFill>
            <a:srgbClr val="FFFF0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IFFT</a:t>
            </a:r>
          </a:p>
        </p:txBody>
      </p:sp>
      <p:cxnSp>
        <p:nvCxnSpPr>
          <p:cNvPr id="21" name="Straight Arrow Connector 10"/>
          <p:cNvCxnSpPr>
            <a:stCxn id="9" idx="3"/>
            <a:endCxn id="14" idx="1"/>
          </p:cNvCxnSpPr>
          <p:nvPr/>
        </p:nvCxnSpPr>
        <p:spPr bwMode="auto">
          <a:xfrm flipH="1" flipV="1">
            <a:off x="3829048" y="2957922"/>
            <a:ext cx="381000" cy="847161"/>
          </a:xfrm>
          <a:prstGeom prst="bentConnector5">
            <a:avLst>
              <a:gd name="adj1" fmla="val -60000"/>
              <a:gd name="adj2" fmla="val 50000"/>
              <a:gd name="adj3" fmla="val 160000"/>
            </a:avLst>
          </a:prstGeom>
          <a:noFill/>
          <a:ln w="25400" cap="flat" cmpd="sng" algn="ctr">
            <a:solidFill>
              <a:srgbClr val="0070C0"/>
            </a:solidFill>
            <a:prstDash val="solid"/>
            <a:round/>
            <a:headEnd type="none" w="med" len="med"/>
            <a:tailEnd type="triangle" w="med" len="lg"/>
          </a:ln>
          <a:effectLst/>
        </p:spPr>
      </p:cxnSp>
      <p:cxnSp>
        <p:nvCxnSpPr>
          <p:cNvPr id="24" name="Straight Arrow Connector 10"/>
          <p:cNvCxnSpPr>
            <a:stCxn id="14" idx="3"/>
            <a:endCxn id="15" idx="1"/>
          </p:cNvCxnSpPr>
          <p:nvPr/>
        </p:nvCxnSpPr>
        <p:spPr bwMode="auto">
          <a:xfrm flipH="1">
            <a:off x="4810123" y="2957922"/>
            <a:ext cx="390525" cy="847725"/>
          </a:xfrm>
          <a:prstGeom prst="bentConnector5">
            <a:avLst>
              <a:gd name="adj1" fmla="val -58537"/>
              <a:gd name="adj2" fmla="val 50000"/>
              <a:gd name="adj3" fmla="val 158537"/>
            </a:avLst>
          </a:prstGeom>
          <a:noFill/>
          <a:ln w="25400" cap="flat" cmpd="sng" algn="ctr">
            <a:solidFill>
              <a:srgbClr val="0070C0"/>
            </a:solidFill>
            <a:prstDash val="solid"/>
            <a:round/>
            <a:headEnd type="none" w="med" len="med"/>
            <a:tailEnd type="triangle" w="med" len="lg"/>
          </a:ln>
          <a:effectLst/>
        </p:spPr>
      </p:cxnSp>
      <p:cxnSp>
        <p:nvCxnSpPr>
          <p:cNvPr id="27" name="Straight Arrow Connector 10"/>
          <p:cNvCxnSpPr>
            <a:stCxn id="15" idx="3"/>
            <a:endCxn id="16" idx="1"/>
          </p:cNvCxnSpPr>
          <p:nvPr/>
        </p:nvCxnSpPr>
        <p:spPr bwMode="auto">
          <a:xfrm flipH="1" flipV="1">
            <a:off x="5838823" y="2939436"/>
            <a:ext cx="342900" cy="866211"/>
          </a:xfrm>
          <a:prstGeom prst="bentConnector5">
            <a:avLst>
              <a:gd name="adj1" fmla="val -66667"/>
              <a:gd name="adj2" fmla="val 50000"/>
              <a:gd name="adj3" fmla="val 166667"/>
            </a:avLst>
          </a:prstGeom>
          <a:noFill/>
          <a:ln w="25400" cap="flat" cmpd="sng" algn="ctr">
            <a:solidFill>
              <a:srgbClr val="0070C0"/>
            </a:solidFill>
            <a:prstDash val="solid"/>
            <a:round/>
            <a:headEnd type="none" w="med" len="med"/>
            <a:tailEnd type="triangle" w="med" len="lg"/>
          </a:ln>
          <a:effectLst/>
        </p:spPr>
      </p:cxnSp>
      <p:cxnSp>
        <p:nvCxnSpPr>
          <p:cNvPr id="30" name="Straight Arrow Connector 10"/>
          <p:cNvCxnSpPr>
            <a:stCxn id="16" idx="3"/>
            <a:endCxn id="18" idx="1"/>
          </p:cNvCxnSpPr>
          <p:nvPr/>
        </p:nvCxnSpPr>
        <p:spPr bwMode="auto">
          <a:xfrm flipH="1">
            <a:off x="6781798" y="2939436"/>
            <a:ext cx="428625" cy="876300"/>
          </a:xfrm>
          <a:prstGeom prst="bentConnector5">
            <a:avLst>
              <a:gd name="adj1" fmla="val -53333"/>
              <a:gd name="adj2" fmla="val 50000"/>
              <a:gd name="adj3" fmla="val 153333"/>
            </a:avLst>
          </a:prstGeom>
          <a:noFill/>
          <a:ln w="25400" cap="flat" cmpd="sng" algn="ctr">
            <a:solidFill>
              <a:srgbClr val="0070C0"/>
            </a:solidFill>
            <a:prstDash val="solid"/>
            <a:round/>
            <a:headEnd type="none" w="med" len="med"/>
            <a:tailEnd type="triangle" w="med" len="lg"/>
          </a:ln>
          <a:effectLst/>
        </p:spPr>
      </p:cxnSp>
      <p:cxnSp>
        <p:nvCxnSpPr>
          <p:cNvPr id="33" name="Straight Arrow Connector 32"/>
          <p:cNvCxnSpPr/>
          <p:nvPr/>
        </p:nvCxnSpPr>
        <p:spPr bwMode="auto">
          <a:xfrm>
            <a:off x="8134348" y="3814044"/>
            <a:ext cx="400050" cy="564"/>
          </a:xfrm>
          <a:prstGeom prst="straightConnector1">
            <a:avLst/>
          </a:prstGeom>
          <a:noFill/>
          <a:ln w="25400" cap="flat" cmpd="sng" algn="ctr">
            <a:solidFill>
              <a:srgbClr val="0070C0"/>
            </a:solidFill>
            <a:prstDash val="solid"/>
            <a:round/>
            <a:headEnd type="none" w="med" len="med"/>
            <a:tailEnd type="triangle" w="med" len="lg"/>
          </a:ln>
          <a:effectLst/>
        </p:spPr>
      </p:cxnSp>
      <p:pic>
        <p:nvPicPr>
          <p:cNvPr id="34" name="Picture 3"/>
          <p:cNvPicPr>
            <a:picLocks noChangeAspect="1" noChangeArrowheads="1"/>
          </p:cNvPicPr>
          <p:nvPr/>
        </p:nvPicPr>
        <p:blipFill>
          <a:blip r:embed="rId6" cstate="print"/>
          <a:srcRect/>
          <a:stretch>
            <a:fillRect/>
          </a:stretch>
        </p:blipFill>
        <p:spPr bwMode="auto">
          <a:xfrm>
            <a:off x="571500" y="2233389"/>
            <a:ext cx="1280160" cy="736759"/>
          </a:xfrm>
          <a:prstGeom prst="rect">
            <a:avLst/>
          </a:prstGeom>
          <a:noFill/>
          <a:ln w="9525" cap="flat" cmpd="sng" algn="ctr">
            <a:noFill/>
            <a:prstDash val="solid"/>
            <a:miter lim="800000"/>
            <a:headEnd type="none" w="med" len="med"/>
            <a:tailEnd type="none" w="med" len="med"/>
          </a:ln>
          <a:effectLst/>
        </p:spPr>
      </p:pic>
      <p:pic>
        <p:nvPicPr>
          <p:cNvPr id="35" name="Picture 4"/>
          <p:cNvPicPr>
            <a:picLocks noChangeAspect="1" noChangeArrowheads="1"/>
          </p:cNvPicPr>
          <p:nvPr/>
        </p:nvPicPr>
        <p:blipFill>
          <a:blip r:embed="rId7" cstate="print"/>
          <a:srcRect/>
          <a:stretch>
            <a:fillRect/>
          </a:stretch>
        </p:blipFill>
        <p:spPr bwMode="auto">
          <a:xfrm>
            <a:off x="1532048" y="3808691"/>
            <a:ext cx="1280160" cy="736759"/>
          </a:xfrm>
          <a:prstGeom prst="rect">
            <a:avLst/>
          </a:prstGeom>
          <a:noFill/>
          <a:ln w="9525" cap="flat" cmpd="sng" algn="ctr">
            <a:noFill/>
            <a:prstDash val="solid"/>
            <a:miter lim="800000"/>
            <a:headEnd type="none" w="med" len="med"/>
            <a:tailEnd type="none" w="med" len="med"/>
          </a:ln>
          <a:effectLst/>
        </p:spPr>
      </p:pic>
      <p:sp>
        <p:nvSpPr>
          <p:cNvPr id="15" name="Rectangle 14"/>
          <p:cNvSpPr/>
          <p:nvPr/>
        </p:nvSpPr>
        <p:spPr bwMode="auto">
          <a:xfrm>
            <a:off x="4810123" y="3485607"/>
            <a:ext cx="1371600" cy="640080"/>
          </a:xfrm>
          <a:prstGeom prst="rect">
            <a:avLst/>
          </a:prstGeom>
          <a:solidFill>
            <a:srgbClr val="00B050"/>
          </a:solidFill>
          <a:ln w="9525" cap="flat" cmpd="sng" algn="ctr">
            <a:noFill/>
            <a:prstDash val="solid"/>
            <a:round/>
            <a:headEnd type="none" w="med" len="med"/>
            <a:tailEnd type="triangl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Verdana" pitchFamily="34" charset="0"/>
              </a:rPr>
              <a:t>Mel-Filter</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CBADB547-B2F4-4995-B8A7-03C95F2BB287}"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E2123EAA-8FCD-442E-9C5C-8174A8D91E51}" type="slidenum">
              <a:rPr lang="en-US"/>
              <a:pPr/>
              <a:t>52</a:t>
            </a:fld>
            <a:endParaRPr lang="en-US"/>
          </a:p>
        </p:txBody>
      </p:sp>
      <p:sp>
        <p:nvSpPr>
          <p:cNvPr id="852994" name="Rectangle 2"/>
          <p:cNvSpPr>
            <a:spLocks noGrp="1" noChangeArrowheads="1"/>
          </p:cNvSpPr>
          <p:nvPr>
            <p:ph type="title"/>
          </p:nvPr>
        </p:nvSpPr>
        <p:spPr/>
        <p:txBody>
          <a:bodyPr/>
          <a:lstStyle/>
          <a:p>
            <a:r>
              <a:rPr lang="en-US"/>
              <a:t>Cepstral Analysis of Speech </a:t>
            </a:r>
            <a:endParaRPr lang="en-US" b="0"/>
          </a:p>
        </p:txBody>
      </p:sp>
      <p:sp>
        <p:nvSpPr>
          <p:cNvPr id="852995" name="Rectangle 3"/>
          <p:cNvSpPr>
            <a:spLocks noGrp="1" noChangeArrowheads="1"/>
          </p:cNvSpPr>
          <p:nvPr>
            <p:ph type="body" idx="1"/>
          </p:nvPr>
        </p:nvSpPr>
        <p:spPr>
          <a:xfrm>
            <a:off x="609600" y="1447800"/>
            <a:ext cx="7966076" cy="4572000"/>
          </a:xfrm>
        </p:spPr>
        <p:txBody>
          <a:bodyPr anchor="ctr"/>
          <a:lstStyle/>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The speech signal is often assumed to be the output of an LTI system; i.e., it is the convolution of the input and the impulse response. </a:t>
            </a:r>
          </a:p>
          <a:p>
            <a:pPr lvl="1">
              <a:spcBef>
                <a:spcPts val="0"/>
              </a:spcBef>
            </a:pPr>
            <a:r>
              <a:rPr lang="en-US" sz="1600" dirty="0"/>
              <a:t>If we are interested in characterizing the signal in terms of the parameters of such a model, we must go through the process of de-convolution. </a:t>
            </a:r>
            <a:endParaRPr lang="en-US" sz="1600" dirty="0" smtClean="0"/>
          </a:p>
          <a:p>
            <a:pPr lvl="1">
              <a:spcBef>
                <a:spcPts val="0"/>
              </a:spcBef>
            </a:pPr>
            <a:r>
              <a:rPr lang="en-US" sz="1600" dirty="0" smtClean="0"/>
              <a:t>Cepstral</a:t>
            </a:r>
            <a:r>
              <a:rPr lang="en-US" sz="1600" dirty="0"/>
              <a:t>, analysis is a common procedure used for such </a:t>
            </a:r>
            <a:r>
              <a:rPr lang="en-US" sz="1600" dirty="0" smtClean="0"/>
              <a:t>de-convolution</a:t>
            </a:r>
          </a:p>
        </p:txBody>
      </p:sp>
      <p:pic>
        <p:nvPicPr>
          <p:cNvPr id="852996" name="Picture 4"/>
          <p:cNvPicPr>
            <a:picLocks noChangeAspect="1" noChangeArrowheads="1"/>
          </p:cNvPicPr>
          <p:nvPr/>
        </p:nvPicPr>
        <p:blipFill>
          <a:blip r:embed="rId3" cstate="print"/>
          <a:srcRect/>
          <a:stretch>
            <a:fillRect/>
          </a:stretch>
        </p:blipFill>
        <p:spPr bwMode="auto">
          <a:xfrm>
            <a:off x="685800" y="1752600"/>
            <a:ext cx="7810500" cy="1417638"/>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fld id="{26A1656B-F81E-4585-BB51-74DE970A7F36}" type="datetime3">
              <a:rPr lang="en-US"/>
              <a:pPr/>
              <a:t>15 February 2018</a:t>
            </a:fld>
            <a:endParaRPr lang="en-US"/>
          </a:p>
        </p:txBody>
      </p:sp>
      <p:sp>
        <p:nvSpPr>
          <p:cNvPr id="9" name="Footer Placeholder 4"/>
          <p:cNvSpPr>
            <a:spLocks noGrp="1"/>
          </p:cNvSpPr>
          <p:nvPr>
            <p:ph type="ftr" sz="quarter" idx="11"/>
          </p:nvPr>
        </p:nvSpPr>
        <p:spPr/>
        <p:txBody>
          <a:bodyPr/>
          <a:lstStyle/>
          <a:p>
            <a:r>
              <a:rPr lang="en-US"/>
              <a:t>Veton Këpuska</a:t>
            </a:r>
          </a:p>
        </p:txBody>
      </p:sp>
      <p:sp>
        <p:nvSpPr>
          <p:cNvPr id="10" name="Slide Number Placeholder 5"/>
          <p:cNvSpPr>
            <a:spLocks noGrp="1"/>
          </p:cNvSpPr>
          <p:nvPr>
            <p:ph type="sldNum" sz="quarter" idx="12"/>
          </p:nvPr>
        </p:nvSpPr>
        <p:spPr/>
        <p:txBody>
          <a:bodyPr/>
          <a:lstStyle/>
          <a:p>
            <a:fld id="{ABCB1230-CE9A-4E73-A665-287CB26E2FE7}" type="slidenum">
              <a:rPr lang="en-US"/>
              <a:pPr/>
              <a:t>53</a:t>
            </a:fld>
            <a:endParaRPr lang="en-US"/>
          </a:p>
        </p:txBody>
      </p:sp>
      <p:sp>
        <p:nvSpPr>
          <p:cNvPr id="854018" name="Rectangle 2"/>
          <p:cNvSpPr>
            <a:spLocks noGrp="1" noChangeArrowheads="1"/>
          </p:cNvSpPr>
          <p:nvPr>
            <p:ph type="title"/>
          </p:nvPr>
        </p:nvSpPr>
        <p:spPr/>
        <p:txBody>
          <a:bodyPr/>
          <a:lstStyle/>
          <a:p>
            <a:r>
              <a:rPr lang="en-US"/>
              <a:t>Cepstral Analysis </a:t>
            </a:r>
            <a:endParaRPr lang="en-US" b="0"/>
          </a:p>
        </p:txBody>
      </p:sp>
      <mc:AlternateContent xmlns:mc="http://schemas.openxmlformats.org/markup-compatibility/2006" xmlns:a14="http://schemas.microsoft.com/office/drawing/2010/main">
        <mc:Choice Requires="a14">
          <p:sp>
            <p:nvSpPr>
              <p:cNvPr id="854019" name="Rectangle 3"/>
              <p:cNvSpPr>
                <a:spLocks noGrp="1" noChangeArrowheads="1"/>
              </p:cNvSpPr>
              <p:nvPr>
                <p:ph type="body" idx="1"/>
              </p:nvPr>
            </p:nvSpPr>
            <p:spPr/>
            <p:txBody>
              <a:bodyPr/>
              <a:lstStyle/>
              <a:p>
                <a:pPr>
                  <a:lnSpc>
                    <a:spcPct val="80000"/>
                  </a:lnSpc>
                </a:pPr>
                <a:r>
                  <a:rPr lang="en-US" sz="1600" dirty="0" smtClean="0"/>
                  <a:t>Cepstral</a:t>
                </a:r>
                <a:r>
                  <a:rPr lang="en-US" sz="1600" dirty="0"/>
                  <a:t> analysis for convolution is based on the observation that: </a:t>
                </a:r>
              </a:p>
              <a:p>
                <a:pPr lvl="1">
                  <a:lnSpc>
                    <a:spcPct val="80000"/>
                  </a:lnSpc>
                  <a:buFont typeface="Wingdings" pitchFamily="2" charset="2"/>
                  <a:buNone/>
                </a:pPr>
                <a:endParaRPr lang="en-US" sz="1600" i="1" dirty="0"/>
              </a:p>
              <a:p>
                <a:pPr lvl="1" algn="ctr">
                  <a:lnSpc>
                    <a:spcPct val="80000"/>
                  </a:lnSpc>
                  <a:buFont typeface="Wingdings" pitchFamily="2" charset="2"/>
                  <a:buNone/>
                </a:pPr>
                <a:r>
                  <a:rPr lang="en-US" sz="1600" b="1" i="1" dirty="0">
                    <a:solidFill>
                      <a:srgbClr val="CC00FF"/>
                    </a:solidFill>
                  </a:rPr>
                  <a:t>x</a:t>
                </a:r>
                <a:r>
                  <a:rPr lang="en-US" sz="1600" b="1" dirty="0">
                    <a:solidFill>
                      <a:srgbClr val="CC00FF"/>
                    </a:solidFill>
                  </a:rPr>
                  <a:t>[</a:t>
                </a:r>
                <a:r>
                  <a:rPr lang="en-US" sz="1600" b="1" i="1" dirty="0">
                    <a:solidFill>
                      <a:srgbClr val="CC00FF"/>
                    </a:solidFill>
                  </a:rPr>
                  <a:t>n</a:t>
                </a:r>
                <a:r>
                  <a:rPr lang="en-US" sz="1600" b="1" dirty="0">
                    <a:solidFill>
                      <a:srgbClr val="CC00FF"/>
                    </a:solidFill>
                  </a:rPr>
                  <a:t>]= </a:t>
                </a:r>
                <a:r>
                  <a:rPr lang="en-US" sz="1600" b="1" i="1" dirty="0">
                    <a:solidFill>
                      <a:srgbClr val="CC00FF"/>
                    </a:solidFill>
                  </a:rPr>
                  <a:t>x</a:t>
                </a:r>
                <a:r>
                  <a:rPr lang="en-US" sz="1600" b="1" baseline="-25000" dirty="0">
                    <a:solidFill>
                      <a:srgbClr val="CC00FF"/>
                    </a:solidFill>
                  </a:rPr>
                  <a:t>1</a:t>
                </a:r>
                <a:r>
                  <a:rPr lang="en-US" sz="1600" b="1" dirty="0">
                    <a:solidFill>
                      <a:srgbClr val="CC00FF"/>
                    </a:solidFill>
                  </a:rPr>
                  <a:t>[</a:t>
                </a:r>
                <a:r>
                  <a:rPr lang="en-US" sz="1600" b="1" i="1" dirty="0">
                    <a:solidFill>
                      <a:srgbClr val="CC00FF"/>
                    </a:solidFill>
                  </a:rPr>
                  <a:t>n</a:t>
                </a:r>
                <a:r>
                  <a:rPr lang="en-US" sz="1600" b="1" dirty="0">
                    <a:solidFill>
                      <a:srgbClr val="CC00FF"/>
                    </a:solidFill>
                  </a:rPr>
                  <a:t>] * </a:t>
                </a:r>
                <a:r>
                  <a:rPr lang="en-US" sz="1600" b="1" i="1" dirty="0">
                    <a:solidFill>
                      <a:srgbClr val="CC00FF"/>
                    </a:solidFill>
                  </a:rPr>
                  <a:t>x</a:t>
                </a:r>
                <a:r>
                  <a:rPr lang="en-US" sz="1600" b="1" baseline="-25000" dirty="0">
                    <a:solidFill>
                      <a:srgbClr val="CC00FF"/>
                    </a:solidFill>
                  </a:rPr>
                  <a:t>2</a:t>
                </a:r>
                <a:r>
                  <a:rPr lang="en-US" sz="1600" b="1" dirty="0">
                    <a:solidFill>
                      <a:srgbClr val="CC00FF"/>
                    </a:solidFill>
                  </a:rPr>
                  <a:t>[</a:t>
                </a:r>
                <a:r>
                  <a:rPr lang="en-US" sz="1600" b="1" i="1" dirty="0">
                    <a:solidFill>
                      <a:srgbClr val="CC00FF"/>
                    </a:solidFill>
                  </a:rPr>
                  <a:t>n</a:t>
                </a:r>
                <a:r>
                  <a:rPr lang="en-US" sz="1600" b="1" dirty="0">
                    <a:solidFill>
                      <a:srgbClr val="CC00FF"/>
                    </a:solidFill>
                  </a:rPr>
                  <a:t>] </a:t>
                </a:r>
                <a:r>
                  <a:rPr lang="en-US" sz="1600" dirty="0"/>
                  <a:t>	⇒ 	</a:t>
                </a:r>
                <a:r>
                  <a:rPr lang="en-US" sz="1600" b="1" i="1" dirty="0">
                    <a:solidFill>
                      <a:srgbClr val="CC00FF"/>
                    </a:solidFill>
                  </a:rPr>
                  <a:t>X (z)= X</a:t>
                </a:r>
                <a:r>
                  <a:rPr lang="en-US" sz="1600" b="1" i="1" baseline="-25000" dirty="0">
                    <a:solidFill>
                      <a:srgbClr val="CC00FF"/>
                    </a:solidFill>
                  </a:rPr>
                  <a:t>1</a:t>
                </a:r>
                <a:r>
                  <a:rPr lang="en-US" sz="1600" b="1" i="1" dirty="0">
                    <a:solidFill>
                      <a:srgbClr val="CC00FF"/>
                    </a:solidFill>
                  </a:rPr>
                  <a:t>(z)X</a:t>
                </a:r>
                <a:r>
                  <a:rPr lang="en-US" sz="1600" b="1" i="1" baseline="-25000" dirty="0">
                    <a:solidFill>
                      <a:srgbClr val="CC00FF"/>
                    </a:solidFill>
                  </a:rPr>
                  <a:t>2</a:t>
                </a:r>
                <a:r>
                  <a:rPr lang="en-US" sz="1600" b="1" i="1" dirty="0">
                    <a:solidFill>
                      <a:srgbClr val="CC00FF"/>
                    </a:solidFill>
                  </a:rPr>
                  <a:t>(z) </a:t>
                </a:r>
              </a:p>
              <a:p>
                <a:pPr lvl="1">
                  <a:lnSpc>
                    <a:spcPct val="80000"/>
                  </a:lnSpc>
                  <a:buFont typeface="Wingdings" pitchFamily="2" charset="2"/>
                  <a:buNone/>
                </a:pPr>
                <a:endParaRPr lang="en-US" sz="1600" dirty="0"/>
              </a:p>
              <a:p>
                <a:pPr lvl="1">
                  <a:lnSpc>
                    <a:spcPct val="80000"/>
                  </a:lnSpc>
                  <a:buFont typeface="Wingdings" pitchFamily="2" charset="2"/>
                  <a:buNone/>
                </a:pPr>
                <a:r>
                  <a:rPr lang="en-US" sz="1600" dirty="0"/>
                  <a:t>By taking the </a:t>
                </a:r>
                <a:r>
                  <a:rPr lang="en-US" sz="1600" i="1" dirty="0"/>
                  <a:t>complex </a:t>
                </a:r>
                <a:r>
                  <a:rPr lang="en-US" sz="1600" dirty="0"/>
                  <a:t>logarithm of </a:t>
                </a:r>
                <a:r>
                  <a:rPr lang="en-US" sz="1600" i="1" dirty="0"/>
                  <a:t>X</a:t>
                </a:r>
                <a:r>
                  <a:rPr lang="en-US" sz="1600" dirty="0"/>
                  <a:t>(</a:t>
                </a:r>
                <a:r>
                  <a:rPr lang="en-US" sz="1600" i="1" dirty="0"/>
                  <a:t>z</a:t>
                </a:r>
                <a:r>
                  <a:rPr lang="en-US" sz="1600" dirty="0"/>
                  <a:t>), then </a:t>
                </a:r>
              </a:p>
              <a:p>
                <a:pPr lvl="1">
                  <a:lnSpc>
                    <a:spcPct val="80000"/>
                  </a:lnSpc>
                  <a:buFont typeface="Wingdings" pitchFamily="2" charset="2"/>
                  <a:buNone/>
                </a:pPr>
                <a:endParaRPr lang="en-US" sz="1600" dirty="0"/>
              </a:p>
              <a:p>
                <a:pPr lvl="1" algn="ctr">
                  <a:lnSpc>
                    <a:spcPct val="80000"/>
                  </a:lnSpc>
                  <a:buFont typeface="Wingdings" pitchFamily="2" charset="2"/>
                  <a:buNone/>
                </a:pPr>
                <a:r>
                  <a:rPr lang="en-US" sz="1600" dirty="0"/>
                  <a:t>log{</a:t>
                </a:r>
                <a:r>
                  <a:rPr lang="en-US" sz="1600" i="1" dirty="0"/>
                  <a:t>X </a:t>
                </a:r>
                <a:r>
                  <a:rPr lang="en-US" sz="1600" dirty="0"/>
                  <a:t>(</a:t>
                </a:r>
                <a:r>
                  <a:rPr lang="en-US" sz="1600" i="1" dirty="0"/>
                  <a:t>z</a:t>
                </a:r>
                <a:r>
                  <a:rPr lang="en-US" sz="1600" dirty="0"/>
                  <a:t>)} =log{</a:t>
                </a:r>
                <a:r>
                  <a:rPr lang="en-US" sz="1600" i="1" dirty="0"/>
                  <a:t>X</a:t>
                </a:r>
                <a:r>
                  <a:rPr lang="en-US" sz="1600" baseline="-25000" dirty="0"/>
                  <a:t>1</a:t>
                </a:r>
                <a:r>
                  <a:rPr lang="en-US" sz="1600" dirty="0"/>
                  <a:t>(</a:t>
                </a:r>
                <a:r>
                  <a:rPr lang="en-US" sz="1600" i="1" dirty="0"/>
                  <a:t>z</a:t>
                </a:r>
                <a:r>
                  <a:rPr lang="en-US" sz="1600" dirty="0"/>
                  <a:t>)} + log{</a:t>
                </a:r>
                <a:r>
                  <a:rPr lang="en-US" sz="1600" i="1" dirty="0"/>
                  <a:t>X</a:t>
                </a:r>
                <a:r>
                  <a:rPr lang="en-US" sz="1600" baseline="-25000" dirty="0"/>
                  <a:t>2</a:t>
                </a:r>
                <a:r>
                  <a:rPr lang="en-US" sz="1600" dirty="0"/>
                  <a:t>(</a:t>
                </a:r>
                <a:r>
                  <a:rPr lang="en-US" sz="1600" i="1" dirty="0"/>
                  <a:t>z</a:t>
                </a:r>
                <a:r>
                  <a:rPr lang="en-US" sz="1600" dirty="0"/>
                  <a:t>)} =</a:t>
                </a:r>
              </a:p>
              <a:p>
                <a:pPr lvl="1" algn="ctr">
                  <a:lnSpc>
                    <a:spcPct val="80000"/>
                  </a:lnSpc>
                  <a:buFont typeface="Wingdings" pitchFamily="2" charset="2"/>
                  <a:buNone/>
                </a:pPr>
                <a:endParaRPr lang="en-US" sz="1600" dirty="0"/>
              </a:p>
              <a:p>
                <a:pPr>
                  <a:lnSpc>
                    <a:spcPct val="80000"/>
                  </a:lnSpc>
                </a:pPr>
                <a:r>
                  <a:rPr lang="en-US" sz="1600" dirty="0"/>
                  <a:t>If the complex logarithm is unique, and if   </a:t>
                </a:r>
                <a:r>
                  <a:rPr lang="en-US" sz="1600" i="1" dirty="0"/>
                  <a:t>     </a:t>
                </a:r>
                <a:r>
                  <a:rPr lang="en-US" sz="1600" dirty="0"/>
                  <a:t> is a valid </a:t>
                </a:r>
                <a:r>
                  <a:rPr lang="en-US" sz="1600" dirty="0" smtClean="0"/>
                  <a:t>z-transform, </a:t>
                </a:r>
                <a:r>
                  <a:rPr lang="en-US" sz="1600" dirty="0"/>
                  <a:t>then </a:t>
                </a:r>
              </a:p>
              <a:p>
                <a:pPr>
                  <a:lnSpc>
                    <a:spcPct val="80000"/>
                  </a:lnSpc>
                </a:pPr>
                <a:endParaRPr lang="en-US" sz="1600" dirty="0"/>
              </a:p>
              <a:p>
                <a:pPr>
                  <a:lnSpc>
                    <a:spcPct val="80000"/>
                  </a:lnSpc>
                </a:pPr>
                <a:endParaRPr lang="en-US" sz="1600" dirty="0"/>
              </a:p>
              <a:p>
                <a:pPr lvl="1">
                  <a:lnSpc>
                    <a:spcPct val="80000"/>
                  </a:lnSpc>
                  <a:buFont typeface="Wingdings" pitchFamily="2" charset="2"/>
                  <a:buNone/>
                </a:pPr>
                <a:endParaRPr lang="en-US" sz="1400" b="1" dirty="0" smtClean="0">
                  <a:solidFill>
                    <a:srgbClr val="FF0000"/>
                  </a:solidFill>
                </a:endParaRPr>
              </a:p>
              <a:p>
                <a:pPr marL="0" lvl="1" indent="14288">
                  <a:lnSpc>
                    <a:spcPct val="80000"/>
                  </a:lnSpc>
                  <a:buNone/>
                </a:pPr>
                <a:r>
                  <a:rPr lang="en-US" sz="2000" b="1" dirty="0" smtClean="0">
                    <a:solidFill>
                      <a:srgbClr val="FF0000"/>
                    </a:solidFill>
                  </a:rPr>
                  <a:t>The </a:t>
                </a:r>
                <a:r>
                  <a:rPr lang="en-US" sz="2000" b="1" dirty="0">
                    <a:solidFill>
                      <a:srgbClr val="FF0000"/>
                    </a:solidFill>
                  </a:rPr>
                  <a:t>two convolved </a:t>
                </a:r>
                <a:r>
                  <a:rPr lang="en-US" sz="2000" b="1" dirty="0" smtClean="0">
                    <a:solidFill>
                      <a:srgbClr val="FF0000"/>
                    </a:solidFill>
                  </a:rPr>
                  <a:t>signals: </a:t>
                </a:r>
                <a:r>
                  <a:rPr lang="en-US" sz="2000" b="1" i="1" dirty="0" smtClean="0">
                    <a:solidFill>
                      <a:srgbClr val="CC00FF"/>
                    </a:solidFill>
                  </a:rPr>
                  <a:t>x</a:t>
                </a:r>
                <a:r>
                  <a:rPr lang="en-US" sz="2000" b="1" baseline="-25000" dirty="0" smtClean="0">
                    <a:solidFill>
                      <a:srgbClr val="CC00FF"/>
                    </a:solidFill>
                  </a:rPr>
                  <a:t>1</a:t>
                </a:r>
                <a:r>
                  <a:rPr lang="en-US" sz="2000" b="1" dirty="0" smtClean="0">
                    <a:solidFill>
                      <a:srgbClr val="CC00FF"/>
                    </a:solidFill>
                  </a:rPr>
                  <a:t>[</a:t>
                </a:r>
                <a:r>
                  <a:rPr lang="en-US" sz="2000" b="1" i="1" dirty="0" smtClean="0">
                    <a:solidFill>
                      <a:srgbClr val="CC00FF"/>
                    </a:solidFill>
                  </a:rPr>
                  <a:t>n</a:t>
                </a:r>
                <a:r>
                  <a:rPr lang="en-US" sz="2000" b="1" dirty="0">
                    <a:solidFill>
                      <a:srgbClr val="CC00FF"/>
                    </a:solidFill>
                  </a:rPr>
                  <a:t>] * </a:t>
                </a:r>
                <a:r>
                  <a:rPr lang="en-US" sz="2000" b="1" i="1" dirty="0">
                    <a:solidFill>
                      <a:srgbClr val="CC00FF"/>
                    </a:solidFill>
                  </a:rPr>
                  <a:t>x</a:t>
                </a:r>
                <a:r>
                  <a:rPr lang="en-US" sz="2000" b="1" baseline="-25000" dirty="0">
                    <a:solidFill>
                      <a:srgbClr val="CC00FF"/>
                    </a:solidFill>
                  </a:rPr>
                  <a:t>2</a:t>
                </a:r>
                <a:r>
                  <a:rPr lang="en-US" sz="2000" b="1" dirty="0">
                    <a:solidFill>
                      <a:srgbClr val="CC00FF"/>
                    </a:solidFill>
                  </a:rPr>
                  <a:t>[</a:t>
                </a:r>
                <a:r>
                  <a:rPr lang="en-US" sz="2000" b="1" i="1" dirty="0">
                    <a:solidFill>
                      <a:srgbClr val="CC00FF"/>
                    </a:solidFill>
                  </a:rPr>
                  <a:t>n</a:t>
                </a:r>
                <a:r>
                  <a:rPr lang="en-US" sz="2000" b="1" dirty="0">
                    <a:solidFill>
                      <a:srgbClr val="CC00FF"/>
                    </a:solidFill>
                  </a:rPr>
                  <a:t>] </a:t>
                </a:r>
              </a:p>
              <a:p>
                <a:pPr marL="0" lvl="1" indent="14288">
                  <a:lnSpc>
                    <a:spcPct val="80000"/>
                  </a:lnSpc>
                  <a:buNone/>
                </a:pPr>
                <a:r>
                  <a:rPr lang="en-US" sz="2000" b="1" dirty="0" smtClean="0">
                    <a:solidFill>
                      <a:srgbClr val="FF0000"/>
                    </a:solidFill>
                  </a:rPr>
                  <a:t>will </a:t>
                </a:r>
                <a:r>
                  <a:rPr lang="en-US" sz="2000" b="1" dirty="0">
                    <a:solidFill>
                      <a:srgbClr val="FF0000"/>
                    </a:solidFill>
                  </a:rPr>
                  <a:t>be </a:t>
                </a:r>
                <a:r>
                  <a:rPr lang="en-US" sz="2000" b="1" dirty="0" smtClean="0">
                    <a:solidFill>
                      <a:srgbClr val="FF0000"/>
                    </a:solidFill>
                  </a:rPr>
                  <a:t>additive;  </a:t>
                </a:r>
                <a14:m>
                  <m:oMath xmlns:m="http://schemas.openxmlformats.org/officeDocument/2006/math">
                    <m:sSub>
                      <m:sSubPr>
                        <m:ctrlPr>
                          <a:rPr lang="en-US" sz="2400" b="1" i="1" smtClean="0">
                            <a:solidFill>
                              <a:srgbClr val="CC00FF"/>
                            </a:solidFill>
                            <a:latin typeface="Cambria Math" panose="02040503050406030204" pitchFamily="18" charset="0"/>
                          </a:rPr>
                        </m:ctrlPr>
                      </m:sSubPr>
                      <m:e>
                        <m:r>
                          <a:rPr lang="en-US" sz="2400" b="1" i="1" smtClean="0">
                            <a:solidFill>
                              <a:srgbClr val="CC00FF"/>
                            </a:solidFill>
                            <a:latin typeface="Cambria Math" panose="02040503050406030204" pitchFamily="18" charset="0"/>
                          </a:rPr>
                          <m:t>                      </m:t>
                        </m:r>
                        <m:acc>
                          <m:accPr>
                            <m:chr m:val="̂"/>
                            <m:ctrlPr>
                              <a:rPr lang="en-US" sz="2400" b="1" i="1">
                                <a:solidFill>
                                  <a:srgbClr val="CC00FF"/>
                                </a:solidFill>
                                <a:latin typeface="Cambria Math" panose="02040503050406030204" pitchFamily="18" charset="0"/>
                              </a:rPr>
                            </m:ctrlPr>
                          </m:accPr>
                          <m:e>
                            <m:r>
                              <a:rPr lang="en-US" sz="2400" b="1" i="1">
                                <a:solidFill>
                                  <a:srgbClr val="CC00FF"/>
                                </a:solidFill>
                                <a:latin typeface="Cambria Math" panose="02040503050406030204" pitchFamily="18" charset="0"/>
                              </a:rPr>
                              <m:t>𝒙</m:t>
                            </m:r>
                          </m:e>
                        </m:acc>
                      </m:e>
                      <m:sub>
                        <m:r>
                          <a:rPr lang="en-US" sz="2400" b="1" i="1" smtClean="0">
                            <a:solidFill>
                              <a:srgbClr val="CC00FF"/>
                            </a:solidFill>
                            <a:latin typeface="Cambria Math" panose="02040503050406030204" pitchFamily="18" charset="0"/>
                          </a:rPr>
                          <m:t>𝟏</m:t>
                        </m:r>
                      </m:sub>
                    </m:sSub>
                    <m:r>
                      <a:rPr lang="en-US" sz="2400" b="1" i="1" smtClean="0">
                        <a:solidFill>
                          <a:srgbClr val="CC00FF"/>
                        </a:solidFill>
                        <a:latin typeface="Cambria Math" panose="02040503050406030204" pitchFamily="18" charset="0"/>
                      </a:rPr>
                      <m:t>[</m:t>
                    </m:r>
                    <m:r>
                      <a:rPr lang="en-US" sz="2400" b="1" i="1" smtClean="0">
                        <a:solidFill>
                          <a:srgbClr val="CC00FF"/>
                        </a:solidFill>
                        <a:latin typeface="Cambria Math" panose="02040503050406030204" pitchFamily="18" charset="0"/>
                      </a:rPr>
                      <m:t>𝒏</m:t>
                    </m:r>
                    <m:r>
                      <a:rPr lang="en-US" sz="2400" b="1" i="1" smtClean="0">
                        <a:solidFill>
                          <a:srgbClr val="CC00FF"/>
                        </a:solidFill>
                        <a:latin typeface="Cambria Math" panose="02040503050406030204" pitchFamily="18" charset="0"/>
                      </a:rPr>
                      <m:t>]</m:t>
                    </m:r>
                  </m:oMath>
                </a14:m>
                <a:r>
                  <a:rPr lang="en-US" sz="2400" b="1" dirty="0" smtClean="0">
                    <a:solidFill>
                      <a:srgbClr val="CC00FF"/>
                    </a:solidFill>
                  </a:rPr>
                  <a:t> + </a:t>
                </a:r>
                <a14:m>
                  <m:oMath xmlns:m="http://schemas.openxmlformats.org/officeDocument/2006/math">
                    <m:sSub>
                      <m:sSubPr>
                        <m:ctrlPr>
                          <a:rPr lang="en-US" sz="2400" b="1" i="1">
                            <a:solidFill>
                              <a:srgbClr val="CC00FF"/>
                            </a:solidFill>
                            <a:latin typeface="Cambria Math" panose="02040503050406030204" pitchFamily="18" charset="0"/>
                          </a:rPr>
                        </m:ctrlPr>
                      </m:sSubPr>
                      <m:e>
                        <m:acc>
                          <m:accPr>
                            <m:chr m:val="̂"/>
                            <m:ctrlPr>
                              <a:rPr lang="en-US" sz="2400" b="1" i="1">
                                <a:solidFill>
                                  <a:srgbClr val="CC00FF"/>
                                </a:solidFill>
                                <a:latin typeface="Cambria Math" panose="02040503050406030204" pitchFamily="18" charset="0"/>
                              </a:rPr>
                            </m:ctrlPr>
                          </m:accPr>
                          <m:e>
                            <m:r>
                              <a:rPr lang="en-US" sz="2400" b="1" i="1">
                                <a:solidFill>
                                  <a:srgbClr val="CC00FF"/>
                                </a:solidFill>
                                <a:latin typeface="Cambria Math" panose="02040503050406030204" pitchFamily="18" charset="0"/>
                              </a:rPr>
                              <m:t>𝒙</m:t>
                            </m:r>
                          </m:e>
                        </m:acc>
                      </m:e>
                      <m:sub>
                        <m:r>
                          <a:rPr lang="en-US" sz="2400" b="1" i="1">
                            <a:solidFill>
                              <a:srgbClr val="CC00FF"/>
                            </a:solidFill>
                            <a:latin typeface="Cambria Math" panose="02040503050406030204" pitchFamily="18" charset="0"/>
                          </a:rPr>
                          <m:t>𝟐</m:t>
                        </m:r>
                      </m:sub>
                    </m:sSub>
                    <m:r>
                      <a:rPr lang="en-US" sz="2400" b="1" i="1">
                        <a:solidFill>
                          <a:srgbClr val="CC00FF"/>
                        </a:solidFill>
                        <a:latin typeface="Cambria Math" panose="02040503050406030204" pitchFamily="18" charset="0"/>
                      </a:rPr>
                      <m:t>[</m:t>
                    </m:r>
                    <m:r>
                      <a:rPr lang="en-US" sz="2400" b="1" i="1">
                        <a:solidFill>
                          <a:srgbClr val="CC00FF"/>
                        </a:solidFill>
                        <a:latin typeface="Cambria Math" panose="02040503050406030204" pitchFamily="18" charset="0"/>
                      </a:rPr>
                      <m:t>𝒏</m:t>
                    </m:r>
                    <m:r>
                      <a:rPr lang="en-US" sz="2400" b="1" i="1">
                        <a:solidFill>
                          <a:srgbClr val="CC00FF"/>
                        </a:solidFill>
                        <a:latin typeface="Cambria Math" panose="02040503050406030204" pitchFamily="18" charset="0"/>
                      </a:rPr>
                      <m:t>]</m:t>
                    </m:r>
                  </m:oMath>
                </a14:m>
                <a:endParaRPr lang="en-US" sz="2400" b="1" dirty="0" smtClean="0">
                  <a:solidFill>
                    <a:srgbClr val="FF0000"/>
                  </a:solidFill>
                </a:endParaRPr>
              </a:p>
              <a:p>
                <a:pPr marL="0" lvl="1" indent="14288">
                  <a:lnSpc>
                    <a:spcPct val="80000"/>
                  </a:lnSpc>
                  <a:buNone/>
                </a:pPr>
                <a:r>
                  <a:rPr lang="en-US" sz="2000" b="1" dirty="0" smtClean="0">
                    <a:solidFill>
                      <a:srgbClr val="FF0000"/>
                    </a:solidFill>
                  </a:rPr>
                  <a:t>in </a:t>
                </a:r>
                <a:r>
                  <a:rPr lang="en-US" sz="2000" b="1" dirty="0">
                    <a:solidFill>
                      <a:srgbClr val="FF0000"/>
                    </a:solidFill>
                  </a:rPr>
                  <a:t>this new, cepstral </a:t>
                </a:r>
                <a:r>
                  <a:rPr lang="en-US" sz="2000" b="1" dirty="0" smtClean="0">
                    <a:solidFill>
                      <a:srgbClr val="FF0000"/>
                    </a:solidFill>
                  </a:rPr>
                  <a:t>domain!</a:t>
                </a:r>
                <a:endParaRPr lang="en-US" sz="2000" b="1" dirty="0">
                  <a:solidFill>
                    <a:srgbClr val="FF0000"/>
                  </a:solidFill>
                </a:endParaRPr>
              </a:p>
              <a:p>
                <a:pPr>
                  <a:lnSpc>
                    <a:spcPct val="80000"/>
                  </a:lnSpc>
                </a:pPr>
                <a:endParaRPr lang="en-US" sz="1600" i="1" dirty="0"/>
              </a:p>
            </p:txBody>
          </p:sp>
        </mc:Choice>
        <mc:Fallback xmlns="">
          <p:sp>
            <p:nvSpPr>
              <p:cNvPr id="854019" name="Rectangle 3"/>
              <p:cNvSpPr>
                <a:spLocks noGrp="1" noRot="1" noChangeAspect="1" noMove="1" noResize="1" noEditPoints="1" noAdjustHandles="1" noChangeArrowheads="1" noChangeShapeType="1" noTextEdit="1"/>
              </p:cNvSpPr>
              <p:nvPr>
                <p:ph type="body" idx="1"/>
              </p:nvPr>
            </p:nvSpPr>
            <p:spPr>
              <a:blipFill rotWithShape="0">
                <a:blip r:embed="rId4"/>
                <a:stretch>
                  <a:fillRect l="-686" t="-1467"/>
                </a:stretch>
              </a:blipFill>
            </p:spPr>
            <p:txBody>
              <a:bodyPr/>
              <a:lstStyle/>
              <a:p>
                <a:r>
                  <a:rPr lang="en-US">
                    <a:noFill/>
                  </a:rPr>
                  <a:t> </a:t>
                </a:r>
              </a:p>
            </p:txBody>
          </p:sp>
        </mc:Fallback>
      </mc:AlternateContent>
      <p:graphicFrame>
        <p:nvGraphicFramePr>
          <p:cNvPr id="854020" name="Object 4"/>
          <p:cNvGraphicFramePr>
            <a:graphicFrameLocks noChangeAspect="1"/>
          </p:cNvGraphicFramePr>
          <p:nvPr/>
        </p:nvGraphicFramePr>
        <p:xfrm>
          <a:off x="6789738" y="2816225"/>
          <a:ext cx="582612" cy="409575"/>
        </p:xfrm>
        <a:graphic>
          <a:graphicData uri="http://schemas.openxmlformats.org/presentationml/2006/ole">
            <mc:AlternateContent xmlns:mc="http://schemas.openxmlformats.org/markup-compatibility/2006">
              <mc:Choice xmlns:v="urn:schemas-microsoft-com:vml" Requires="v">
                <p:oleObj spid="_x0000_s854274" name="Equation" r:id="rId5" imgW="342720" imgH="241200" progId="Equation.3">
                  <p:embed/>
                </p:oleObj>
              </mc:Choice>
              <mc:Fallback>
                <p:oleObj name="Equation" r:id="rId5" imgW="342720" imgH="2412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738" y="2816225"/>
                        <a:ext cx="582612"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4021" name="Object 5"/>
          <p:cNvGraphicFramePr>
            <a:graphicFrameLocks noChangeAspect="1"/>
          </p:cNvGraphicFramePr>
          <p:nvPr/>
        </p:nvGraphicFramePr>
        <p:xfrm>
          <a:off x="5365750" y="3313113"/>
          <a:ext cx="569913" cy="400050"/>
        </p:xfrm>
        <a:graphic>
          <a:graphicData uri="http://schemas.openxmlformats.org/presentationml/2006/ole">
            <mc:AlternateContent xmlns:mc="http://schemas.openxmlformats.org/markup-compatibility/2006">
              <mc:Choice xmlns:v="urn:schemas-microsoft-com:vml" Requires="v">
                <p:oleObj spid="_x0000_s854275" name="Equation" r:id="rId7" imgW="342720" imgH="241200" progId="Equation.3">
                  <p:embed/>
                </p:oleObj>
              </mc:Choice>
              <mc:Fallback>
                <p:oleObj name="Equation" r:id="rId7" imgW="342720" imgH="2412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5750" y="3313113"/>
                        <a:ext cx="569913"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4022" name="Object 6"/>
          <p:cNvGraphicFramePr>
            <a:graphicFrameLocks noChangeAspect="1"/>
          </p:cNvGraphicFramePr>
          <p:nvPr>
            <p:extLst>
              <p:ext uri="{D42A27DB-BD31-4B8C-83A1-F6EECF244321}">
                <p14:modId xmlns:p14="http://schemas.microsoft.com/office/powerpoint/2010/main" val="1901458913"/>
              </p:ext>
            </p:extLst>
          </p:nvPr>
        </p:nvGraphicFramePr>
        <p:xfrm>
          <a:off x="2806935" y="3699855"/>
          <a:ext cx="3578968" cy="636215"/>
        </p:xfrm>
        <a:graphic>
          <a:graphicData uri="http://schemas.openxmlformats.org/presentationml/2006/ole">
            <mc:AlternateContent xmlns:mc="http://schemas.openxmlformats.org/markup-compatibility/2006">
              <mc:Choice xmlns:v="urn:schemas-microsoft-com:vml" Requires="v">
                <p:oleObj spid="_x0000_s854276" name="Equation" r:id="rId9" imgW="1333440" imgH="215640" progId="Equation.3">
                  <p:embed/>
                </p:oleObj>
              </mc:Choice>
              <mc:Fallback>
                <p:oleObj name="Equation" r:id="rId9" imgW="1333440" imgH="215640" progId="Equation.3">
                  <p:embed/>
                  <p:pic>
                    <p:nvPicPr>
                      <p:cNvPr id="0" name="Picture 6"/>
                      <p:cNvPicPr>
                        <a:picLocks noChangeAspect="1" noChangeArrowheads="1"/>
                      </p:cNvPicPr>
                      <p:nvPr/>
                    </p:nvPicPr>
                    <p:blipFill>
                      <a:blip r:embed="rId10"/>
                      <a:srcRect/>
                      <a:stretch>
                        <a:fillRect/>
                      </a:stretch>
                    </p:blipFill>
                    <p:spPr bwMode="auto">
                      <a:xfrm>
                        <a:off x="2806935" y="3699855"/>
                        <a:ext cx="3578968" cy="636215"/>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Cepstral</a:t>
            </a:r>
            <a:r>
              <a:rPr lang="en-US" dirty="0"/>
              <a:t> Analysis (cont’d) </a:t>
            </a:r>
          </a:p>
        </p:txBody>
      </p:sp>
      <p:sp>
        <p:nvSpPr>
          <p:cNvPr id="3" name="Content Placeholder 2"/>
          <p:cNvSpPr>
            <a:spLocks noGrp="1"/>
          </p:cNvSpPr>
          <p:nvPr>
            <p:ph idx="1"/>
          </p:nvPr>
        </p:nvSpPr>
        <p:spPr/>
        <p:txBody>
          <a:bodyPr/>
          <a:lstStyle/>
          <a:p>
            <a:pPr lvl="0">
              <a:lnSpc>
                <a:spcPct val="80000"/>
              </a:lnSpc>
              <a:buClr>
                <a:srgbClr val="CC0000"/>
              </a:buClr>
            </a:pPr>
            <a:r>
              <a:rPr lang="en-US" sz="1600" dirty="0">
                <a:solidFill>
                  <a:srgbClr val="000000"/>
                </a:solidFill>
              </a:rPr>
              <a:t>If we restrict ourselves to the unit circle, </a:t>
            </a:r>
            <a:r>
              <a:rPr lang="en-US" sz="1600" i="1" dirty="0">
                <a:solidFill>
                  <a:srgbClr val="000000"/>
                </a:solidFill>
              </a:rPr>
              <a:t>z </a:t>
            </a:r>
            <a:r>
              <a:rPr lang="en-US" sz="1600" dirty="0">
                <a:solidFill>
                  <a:srgbClr val="000000"/>
                </a:solidFill>
              </a:rPr>
              <a:t>= </a:t>
            </a:r>
            <a:r>
              <a:rPr lang="en-US" sz="1800" dirty="0" err="1">
                <a:solidFill>
                  <a:srgbClr val="000000"/>
                </a:solidFill>
              </a:rPr>
              <a:t>e</a:t>
            </a:r>
            <a:r>
              <a:rPr lang="en-US" sz="1800" baseline="30000" dirty="0" err="1">
                <a:solidFill>
                  <a:srgbClr val="000000"/>
                </a:solidFill>
              </a:rPr>
              <a:t>j</a:t>
            </a:r>
            <a:r>
              <a:rPr lang="en-US" sz="1800" baseline="30000" dirty="0">
                <a:solidFill>
                  <a:srgbClr val="000000"/>
                </a:solidFill>
                <a:sym typeface="Symbol" pitchFamily="18" charset="2"/>
              </a:rPr>
              <a:t></a:t>
            </a:r>
            <a:r>
              <a:rPr lang="en-US" sz="1600" dirty="0">
                <a:solidFill>
                  <a:srgbClr val="000000"/>
                </a:solidFill>
              </a:rPr>
              <a:t>, then: </a:t>
            </a:r>
          </a:p>
          <a:p>
            <a:pPr lvl="0">
              <a:lnSpc>
                <a:spcPct val="80000"/>
              </a:lnSpc>
              <a:buClr>
                <a:srgbClr val="CC0000"/>
              </a:buClr>
            </a:pPr>
            <a:endParaRPr lang="en-US" sz="1600" dirty="0" smtClean="0">
              <a:solidFill>
                <a:srgbClr val="000000"/>
              </a:solidFill>
            </a:endParaRPr>
          </a:p>
          <a:p>
            <a:pPr lvl="0">
              <a:lnSpc>
                <a:spcPct val="80000"/>
              </a:lnSpc>
              <a:buClr>
                <a:srgbClr val="CC0000"/>
              </a:buClr>
            </a:pPr>
            <a:endParaRPr lang="en-US" sz="1600" dirty="0" smtClean="0">
              <a:solidFill>
                <a:srgbClr val="000000"/>
              </a:solidFill>
            </a:endParaRPr>
          </a:p>
          <a:p>
            <a:pPr lvl="0">
              <a:lnSpc>
                <a:spcPct val="80000"/>
              </a:lnSpc>
              <a:buClr>
                <a:srgbClr val="CC0000"/>
              </a:buClr>
            </a:pPr>
            <a:endParaRPr lang="en-US" sz="1600" dirty="0">
              <a:solidFill>
                <a:srgbClr val="000000"/>
              </a:solidFill>
            </a:endParaRPr>
          </a:p>
          <a:p>
            <a:pPr lvl="0">
              <a:lnSpc>
                <a:spcPct val="80000"/>
              </a:lnSpc>
              <a:buClr>
                <a:srgbClr val="CC0000"/>
              </a:buClr>
            </a:pPr>
            <a:endParaRPr lang="en-US" sz="1600" dirty="0">
              <a:solidFill>
                <a:srgbClr val="000000"/>
              </a:solidFill>
            </a:endParaRPr>
          </a:p>
          <a:p>
            <a:pPr lvl="0">
              <a:lnSpc>
                <a:spcPct val="80000"/>
              </a:lnSpc>
              <a:buClr>
                <a:srgbClr val="CC0000"/>
              </a:buClr>
            </a:pPr>
            <a:endParaRPr lang="en-US" sz="1600" dirty="0">
              <a:solidFill>
                <a:srgbClr val="000000"/>
              </a:solidFill>
            </a:endParaRPr>
          </a:p>
          <a:p>
            <a:pPr lvl="0">
              <a:lnSpc>
                <a:spcPct val="80000"/>
              </a:lnSpc>
              <a:buClr>
                <a:srgbClr val="CC0000"/>
              </a:buClr>
            </a:pPr>
            <a:r>
              <a:rPr lang="en-US" sz="1600" dirty="0">
                <a:solidFill>
                  <a:srgbClr val="000000"/>
                </a:solidFill>
              </a:rPr>
              <a:t>It can be shown that one approach to dealing with the problem of uniqueness is to require that </a:t>
            </a:r>
            <a:r>
              <a:rPr lang="en-US" sz="1600" dirty="0" err="1">
                <a:solidFill>
                  <a:srgbClr val="000000"/>
                </a:solidFill>
              </a:rPr>
              <a:t>arg</a:t>
            </a:r>
            <a:r>
              <a:rPr lang="en-US" sz="1600" dirty="0">
                <a:solidFill>
                  <a:srgbClr val="000000"/>
                </a:solidFill>
              </a:rPr>
              <a:t>{</a:t>
            </a:r>
            <a:r>
              <a:rPr lang="en-US" sz="1600" i="1" dirty="0">
                <a:solidFill>
                  <a:srgbClr val="000000"/>
                </a:solidFill>
              </a:rPr>
              <a:t>X</a:t>
            </a:r>
            <a:r>
              <a:rPr lang="en-US" sz="1600" dirty="0">
                <a:solidFill>
                  <a:srgbClr val="000000"/>
                </a:solidFill>
              </a:rPr>
              <a:t>(</a:t>
            </a:r>
            <a:r>
              <a:rPr lang="en-US" sz="1600" i="1" dirty="0" err="1">
                <a:solidFill>
                  <a:srgbClr val="000000"/>
                </a:solidFill>
              </a:rPr>
              <a:t>e</a:t>
            </a:r>
            <a:r>
              <a:rPr lang="en-US" sz="1600" i="1" baseline="30000" dirty="0" err="1">
                <a:solidFill>
                  <a:srgbClr val="000000"/>
                </a:solidFill>
              </a:rPr>
              <a:t>jω</a:t>
            </a:r>
            <a:r>
              <a:rPr lang="en-US" sz="1600" dirty="0">
                <a:solidFill>
                  <a:srgbClr val="000000"/>
                </a:solidFill>
              </a:rPr>
              <a:t>)} be a continuous, odd, periodic function of </a:t>
            </a:r>
            <a:r>
              <a:rPr lang="en-US" sz="1600" i="1" dirty="0">
                <a:solidFill>
                  <a:srgbClr val="000000"/>
                </a:solidFill>
              </a:rPr>
              <a:t>ω</a:t>
            </a:r>
            <a:r>
              <a:rPr lang="en-US" sz="1600" dirty="0">
                <a:solidFill>
                  <a:srgbClr val="000000"/>
                </a:solidFill>
              </a:rPr>
              <a:t>.</a:t>
            </a:r>
          </a:p>
          <a:p>
            <a:pPr marL="0" indent="0">
              <a:buNone/>
            </a:pP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54</a:t>
            </a:fld>
            <a:endParaRPr lang="en-US"/>
          </a:p>
        </p:txBody>
      </p:sp>
      <p:graphicFrame>
        <p:nvGraphicFramePr>
          <p:cNvPr id="7" name="Object 7"/>
          <p:cNvGraphicFramePr>
            <a:graphicFrameLocks noChangeAspect="1"/>
          </p:cNvGraphicFramePr>
          <p:nvPr>
            <p:extLst>
              <p:ext uri="{D42A27DB-BD31-4B8C-83A1-F6EECF244321}">
                <p14:modId xmlns:p14="http://schemas.microsoft.com/office/powerpoint/2010/main" val="1317125967"/>
              </p:ext>
            </p:extLst>
          </p:nvPr>
        </p:nvGraphicFramePr>
        <p:xfrm>
          <a:off x="2405914" y="1871122"/>
          <a:ext cx="3897312" cy="581025"/>
        </p:xfrm>
        <a:graphic>
          <a:graphicData uri="http://schemas.openxmlformats.org/presentationml/2006/ole">
            <mc:AlternateContent xmlns:mc="http://schemas.openxmlformats.org/markup-compatibility/2006">
              <mc:Choice xmlns:v="urn:schemas-microsoft-com:vml" Requires="v">
                <p:oleObj spid="_x0000_s994376" name="Equation" r:id="rId3" imgW="2044440" imgH="304560" progId="Equation.3">
                  <p:embed/>
                </p:oleObj>
              </mc:Choice>
              <mc:Fallback>
                <p:oleObj name="Equation" r:id="rId3" imgW="204444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914" y="1871122"/>
                        <a:ext cx="3897312"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0420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BFFD95A5-0536-4372-A1F9-0EC61629A0D9}" type="datetime3">
              <a:rPr lang="en-US"/>
              <a:pPr/>
              <a:t>15 February 2018</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11C42B16-907D-4A17-BE64-282B57BA4B8D}" type="slidenum">
              <a:rPr lang="en-US"/>
              <a:pPr/>
              <a:t>55</a:t>
            </a:fld>
            <a:endParaRPr lang="en-US"/>
          </a:p>
        </p:txBody>
      </p:sp>
      <p:sp>
        <p:nvSpPr>
          <p:cNvPr id="855042" name="Rectangle 2"/>
          <p:cNvSpPr>
            <a:spLocks noGrp="1" noChangeArrowheads="1"/>
          </p:cNvSpPr>
          <p:nvPr>
            <p:ph type="title"/>
          </p:nvPr>
        </p:nvSpPr>
        <p:spPr/>
        <p:txBody>
          <a:bodyPr/>
          <a:lstStyle/>
          <a:p>
            <a:r>
              <a:rPr lang="en-US" dirty="0" err="1"/>
              <a:t>Cepstral</a:t>
            </a:r>
            <a:r>
              <a:rPr lang="en-US" dirty="0"/>
              <a:t> Analysis (cont’d) </a:t>
            </a:r>
            <a:endParaRPr lang="en-US" b="0" dirty="0"/>
          </a:p>
        </p:txBody>
      </p:sp>
      <mc:AlternateContent xmlns:mc="http://schemas.openxmlformats.org/markup-compatibility/2006">
        <mc:Choice xmlns:a14="http://schemas.microsoft.com/office/drawing/2010/main" Requires="a14">
          <p:sp>
            <p:nvSpPr>
              <p:cNvPr id="855043" name="Rectangle 3"/>
              <p:cNvSpPr>
                <a:spLocks noGrp="1" noChangeArrowheads="1"/>
              </p:cNvSpPr>
              <p:nvPr>
                <p:ph type="body" idx="1"/>
              </p:nvPr>
            </p:nvSpPr>
            <p:spPr/>
            <p:txBody>
              <a:bodyPr/>
              <a:lstStyle/>
              <a:p>
                <a:r>
                  <a:rPr lang="en-US" sz="2200" dirty="0" smtClean="0"/>
                  <a:t>To the extent that </a:t>
                </a:r>
                <a:r>
                  <a:rPr lang="en-US" sz="2200" i="1" dirty="0"/>
                  <a:t>X</a:t>
                </a:r>
                <a:r>
                  <a:rPr lang="en-US" sz="2200" dirty="0"/>
                  <a:t>(</a:t>
                </a:r>
                <a:r>
                  <a:rPr lang="en-US" sz="2200" i="1" dirty="0"/>
                  <a:t>z</a:t>
                </a:r>
                <a:r>
                  <a:rPr lang="en-US" sz="2200" dirty="0"/>
                  <a:t>)=log{</a:t>
                </a:r>
                <a:r>
                  <a:rPr lang="en-US" sz="2200" i="1" dirty="0"/>
                  <a:t>X</a:t>
                </a:r>
                <a:r>
                  <a:rPr lang="en-US" sz="2200" dirty="0"/>
                  <a:t>(</a:t>
                </a:r>
                <a:r>
                  <a:rPr lang="en-US" sz="2200" i="1" dirty="0"/>
                  <a:t>z</a:t>
                </a:r>
                <a:r>
                  <a:rPr lang="en-US" sz="2200" dirty="0"/>
                  <a:t>)} is valid</a:t>
                </a:r>
                <a:r>
                  <a:rPr lang="en-US" sz="2200" dirty="0" smtClean="0"/>
                  <a:t>,</a:t>
                </a:r>
              </a:p>
              <a:p>
                <a:endParaRPr lang="en-US" sz="2200" dirty="0" smtClean="0"/>
              </a:p>
              <a:p>
                <a:pPr marL="0" indent="0">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200" b="0" i="1" smtClean="0">
                              <a:latin typeface="Cambria Math" panose="02040503050406030204" pitchFamily="18" charset="0"/>
                            </a:rPr>
                          </m:ctrlPr>
                        </m:mPr>
                        <m:mr>
                          <m:e>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𝑛</m:t>
                                </m:r>
                              </m:e>
                            </m:d>
                          </m:e>
                          <m:e>
                            <m:r>
                              <a:rPr lang="en-US" sz="2200" i="1">
                                <a:latin typeface="Cambria Math" panose="02040503050406030204" pitchFamily="18" charset="0"/>
                              </a:rPr>
                              <m:t>= </m:t>
                            </m:r>
                            <m:f>
                              <m:fPr>
                                <m:ctrlPr>
                                  <a:rPr lang="el-GR" sz="2200" i="1">
                                    <a:latin typeface="Cambria Math" panose="02040503050406030204" pitchFamily="18" charset="0"/>
                                  </a:rPr>
                                </m:ctrlPr>
                              </m:fPr>
                              <m:num>
                                <m:r>
                                  <a:rPr lang="en-US" sz="2200" i="1">
                                    <a:latin typeface="Cambria Math" panose="02040503050406030204" pitchFamily="18" charset="0"/>
                                  </a:rPr>
                                  <m:t>1</m:t>
                                </m:r>
                              </m:num>
                              <m:den>
                                <m:r>
                                  <a:rPr lang="el-GR" sz="2200" i="1">
                                    <a:latin typeface="Cambria Math" panose="02040503050406030204" pitchFamily="18" charset="0"/>
                                  </a:rPr>
                                  <m:t>2</m:t>
                                </m:r>
                                <m:r>
                                  <a:rPr lang="el-GR" sz="2200" i="1">
                                    <a:latin typeface="Cambria Math" panose="02040503050406030204" pitchFamily="18" charset="0"/>
                                  </a:rPr>
                                  <m:t>𝜋</m:t>
                                </m:r>
                              </m:den>
                            </m:f>
                            <m:nary>
                              <m:naryPr>
                                <m:limLoc m:val="undOvr"/>
                                <m:ctrlPr>
                                  <a:rPr lang="el-GR" sz="2200" i="1">
                                    <a:latin typeface="Cambria Math" panose="02040503050406030204" pitchFamily="18" charset="0"/>
                                  </a:rPr>
                                </m:ctrlPr>
                              </m:naryPr>
                              <m:sub>
                                <m:r>
                                  <m:rPr>
                                    <m:brk m:alnAt="24"/>
                                  </m:rP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𝜋</m:t>
                                </m:r>
                              </m:sub>
                              <m:sup>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𝜋</m:t>
                                </m:r>
                              </m:sup>
                              <m:e>
                                <m:acc>
                                  <m:accPr>
                                    <m:chr m:val="̂"/>
                                    <m:ctrlPr>
                                      <a:rPr lang="el-GR" sz="2200" i="1">
                                        <a:latin typeface="Cambria Math" panose="02040503050406030204" pitchFamily="18" charset="0"/>
                                      </a:rPr>
                                    </m:ctrlPr>
                                  </m:accPr>
                                  <m:e>
                                    <m:r>
                                      <a:rPr lang="en-US" sz="2200" i="1">
                                        <a:latin typeface="Cambria Math" panose="02040503050406030204" pitchFamily="18" charset="0"/>
                                      </a:rPr>
                                      <m:t>𝑋</m:t>
                                    </m:r>
                                  </m:e>
                                </m:acc>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r>
                                      <a:rPr lang="en-US" sz="2200" i="1">
                                        <a:latin typeface="Cambria Math" panose="02040503050406030204" pitchFamily="18" charset="0"/>
                                      </a:rPr>
                                      <m:t>𝑛</m:t>
                                    </m:r>
                                  </m:sup>
                                </m:sSup>
                                <m:r>
                                  <a:rPr lang="en-US" sz="2200" i="1">
                                    <a:latin typeface="Cambria Math" panose="02040503050406030204" pitchFamily="18" charset="0"/>
                                  </a:rPr>
                                  <m:t>𝑑</m:t>
                                </m:r>
                                <m:r>
                                  <a:rPr lang="en-US" sz="2200" i="1">
                                    <a:latin typeface="Cambria Math" panose="02040503050406030204" pitchFamily="18" charset="0"/>
                                    <a:ea typeface="Cambria Math" panose="02040503050406030204" pitchFamily="18" charset="0"/>
                                  </a:rPr>
                                  <m:t>𝜔</m:t>
                                </m:r>
                              </m:e>
                            </m:nary>
                            <m:r>
                              <a:rPr lang="en-US" sz="2200" b="0" i="1" smtClean="0">
                                <a:latin typeface="Cambria Math" panose="02040503050406030204" pitchFamily="18" charset="0"/>
                                <a:ea typeface="Cambria Math" panose="02040503050406030204" pitchFamily="18" charset="0"/>
                              </a:rPr>
                              <m:t>         </m:t>
                            </m:r>
                          </m:e>
                        </m:mr>
                        <m:mr>
                          <m:e/>
                          <m:e>
                            <m:r>
                              <a:rPr lang="en-US" sz="2200" b="0" i="1" smtClean="0">
                                <a:latin typeface="Cambria Math" panose="02040503050406030204" pitchFamily="18" charset="0"/>
                              </a:rPr>
                              <m:t> </m:t>
                            </m:r>
                            <m:r>
                              <a:rPr lang="en-US" sz="2200" i="1">
                                <a:latin typeface="Cambria Math" panose="02040503050406030204" pitchFamily="18" charset="0"/>
                              </a:rPr>
                              <m:t>= </m:t>
                            </m:r>
                            <m:f>
                              <m:fPr>
                                <m:ctrlPr>
                                  <a:rPr lang="el-GR" sz="2200" i="1">
                                    <a:latin typeface="Cambria Math" panose="02040503050406030204" pitchFamily="18" charset="0"/>
                                  </a:rPr>
                                </m:ctrlPr>
                              </m:fPr>
                              <m:num>
                                <m:r>
                                  <a:rPr lang="en-US" sz="2200" i="1">
                                    <a:latin typeface="Cambria Math" panose="02040503050406030204" pitchFamily="18" charset="0"/>
                                  </a:rPr>
                                  <m:t>1</m:t>
                                </m:r>
                              </m:num>
                              <m:den>
                                <m:r>
                                  <a:rPr lang="el-GR" sz="2200" i="1">
                                    <a:latin typeface="Cambria Math" panose="02040503050406030204" pitchFamily="18" charset="0"/>
                                  </a:rPr>
                                  <m:t>2</m:t>
                                </m:r>
                                <m:r>
                                  <a:rPr lang="el-GR" sz="2200" i="1">
                                    <a:latin typeface="Cambria Math" panose="02040503050406030204" pitchFamily="18" charset="0"/>
                                  </a:rPr>
                                  <m:t>𝜋</m:t>
                                </m:r>
                              </m:den>
                            </m:f>
                            <m:nary>
                              <m:naryPr>
                                <m:limLoc m:val="undOvr"/>
                                <m:ctrlPr>
                                  <a:rPr lang="el-GR" sz="2200" i="1">
                                    <a:latin typeface="Cambria Math" panose="02040503050406030204" pitchFamily="18" charset="0"/>
                                  </a:rPr>
                                </m:ctrlPr>
                              </m:naryPr>
                              <m:sub>
                                <m:r>
                                  <m:rPr>
                                    <m:brk m:alnAt="24"/>
                                  </m:rP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𝜋</m:t>
                                </m:r>
                              </m:sub>
                              <m:sup>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𝜋</m:t>
                                </m:r>
                              </m:sup>
                              <m:e>
                                <m:r>
                                  <a:rPr lang="en-US" sz="2200" b="0" i="1" smtClean="0">
                                    <a:latin typeface="Cambria Math" panose="02040503050406030204" pitchFamily="18" charset="0"/>
                                    <a:ea typeface="Cambria Math" panose="02040503050406030204" pitchFamily="18" charset="0"/>
                                  </a:rPr>
                                  <m:t>𝑙𝑜𝑔</m:t>
                                </m:r>
                                <m:d>
                                  <m:dPr>
                                    <m:begChr m:val="{"/>
                                    <m:endChr m:val="}"/>
                                    <m:ctrlPr>
                                      <a:rPr lang="en-US" sz="2200" b="0" i="1" smtClean="0">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rPr>
                                      <m:t>𝑋</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sup>
                                    </m:sSup>
                                    <m:r>
                                      <a:rPr lang="en-US" sz="2200" i="1">
                                        <a:latin typeface="Cambria Math" panose="02040503050406030204" pitchFamily="18" charset="0"/>
                                      </a:rPr>
                                      <m:t>)</m:t>
                                    </m:r>
                                  </m:e>
                                </m:d>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r>
                                      <a:rPr lang="en-US" sz="2200" i="1">
                                        <a:latin typeface="Cambria Math" panose="02040503050406030204" pitchFamily="18" charset="0"/>
                                      </a:rPr>
                                      <m:t>𝑛</m:t>
                                    </m:r>
                                  </m:sup>
                                </m:sSup>
                                <m:r>
                                  <a:rPr lang="en-US" sz="2200" i="1">
                                    <a:latin typeface="Cambria Math" panose="02040503050406030204" pitchFamily="18" charset="0"/>
                                  </a:rPr>
                                  <m:t>𝑑</m:t>
                                </m:r>
                                <m:r>
                                  <a:rPr lang="en-US" sz="2200" i="1">
                                    <a:latin typeface="Cambria Math" panose="02040503050406030204" pitchFamily="18" charset="0"/>
                                    <a:ea typeface="Cambria Math" panose="02040503050406030204" pitchFamily="18" charset="0"/>
                                  </a:rPr>
                                  <m:t>𝜔</m:t>
                                </m:r>
                              </m:e>
                            </m:nary>
                          </m:e>
                        </m:mr>
                        <m:mr>
                          <m:e>
                            <m:r>
                              <a:rPr lang="en-US" sz="2200" b="0" i="1" smtClean="0">
                                <a:latin typeface="Cambria Math" panose="02040503050406030204" pitchFamily="18" charset="0"/>
                              </a:rPr>
                              <m:t>𝑐</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e>
                          <m:e>
                            <m:r>
                              <a:rPr lang="en-US" sz="2200" b="0" i="1" smtClean="0">
                                <a:latin typeface="Cambria Math" panose="02040503050406030204" pitchFamily="18" charset="0"/>
                              </a:rPr>
                              <m:t>=</m:t>
                            </m:r>
                            <m:f>
                              <m:fPr>
                                <m:ctrlPr>
                                  <a:rPr lang="el-GR" sz="2200" i="1">
                                    <a:latin typeface="Cambria Math" panose="02040503050406030204" pitchFamily="18" charset="0"/>
                                  </a:rPr>
                                </m:ctrlPr>
                              </m:fPr>
                              <m:num>
                                <m:r>
                                  <a:rPr lang="en-US" sz="2200" i="1">
                                    <a:latin typeface="Cambria Math" panose="02040503050406030204" pitchFamily="18" charset="0"/>
                                  </a:rPr>
                                  <m:t>1</m:t>
                                </m:r>
                              </m:num>
                              <m:den>
                                <m:r>
                                  <a:rPr lang="el-GR" sz="2200" i="1">
                                    <a:latin typeface="Cambria Math" panose="02040503050406030204" pitchFamily="18" charset="0"/>
                                  </a:rPr>
                                  <m:t>2</m:t>
                                </m:r>
                                <m:r>
                                  <a:rPr lang="el-GR" sz="2200" i="1">
                                    <a:latin typeface="Cambria Math" panose="02040503050406030204" pitchFamily="18" charset="0"/>
                                  </a:rPr>
                                  <m:t>𝜋</m:t>
                                </m:r>
                              </m:den>
                            </m:f>
                            <m:nary>
                              <m:naryPr>
                                <m:limLoc m:val="undOvr"/>
                                <m:ctrlPr>
                                  <a:rPr lang="el-GR" sz="2200" i="1">
                                    <a:latin typeface="Cambria Math" panose="02040503050406030204" pitchFamily="18" charset="0"/>
                                  </a:rPr>
                                </m:ctrlPr>
                              </m:naryPr>
                              <m:sub>
                                <m:r>
                                  <m:rPr>
                                    <m:brk m:alnAt="24"/>
                                  </m:rP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𝜋</m:t>
                                </m:r>
                              </m:sub>
                              <m:sup>
                                <m:r>
                                  <a:rPr lang="en-US" sz="2200" i="1">
                                    <a:latin typeface="Cambria Math" panose="02040503050406030204" pitchFamily="18" charset="0"/>
                                  </a:rPr>
                                  <m:t>+</m:t>
                                </m:r>
                                <m:r>
                                  <a:rPr lang="en-US" sz="2200" i="1">
                                    <a:latin typeface="Cambria Math" panose="02040503050406030204" pitchFamily="18" charset="0"/>
                                    <a:ea typeface="Cambria Math" panose="02040503050406030204" pitchFamily="18" charset="0"/>
                                  </a:rPr>
                                  <m:t>𝜋</m:t>
                                </m:r>
                              </m:sup>
                              <m:e>
                                <m:d>
                                  <m:dPr>
                                    <m:begChr m:val="|"/>
                                    <m:endChr m:val="|"/>
                                    <m:ctrlPr>
                                      <a:rPr lang="en-US" sz="2200" i="1" smtClean="0">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𝑙𝑜𝑔</m:t>
                                    </m:r>
                                    <m:d>
                                      <m:dPr>
                                        <m:begChr m:val="{"/>
                                        <m:endChr m:val="}"/>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rPr>
                                          <m:t>𝑋</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sup>
                                        </m:sSup>
                                        <m:r>
                                          <a:rPr lang="en-US" sz="2200" i="1">
                                            <a:latin typeface="Cambria Math" panose="02040503050406030204" pitchFamily="18" charset="0"/>
                                          </a:rPr>
                                          <m:t>)</m:t>
                                        </m:r>
                                      </m:e>
                                    </m:d>
                                  </m:e>
                                </m:d>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𝑗</m:t>
                                    </m:r>
                                    <m:r>
                                      <a:rPr lang="el-GR" sz="2200" i="1">
                                        <a:latin typeface="Cambria Math" panose="02040503050406030204" pitchFamily="18" charset="0"/>
                                      </a:rPr>
                                      <m:t>𝜔</m:t>
                                    </m:r>
                                    <m:r>
                                      <a:rPr lang="en-US" sz="2200" i="1">
                                        <a:latin typeface="Cambria Math" panose="02040503050406030204" pitchFamily="18" charset="0"/>
                                      </a:rPr>
                                      <m:t>𝑛</m:t>
                                    </m:r>
                                  </m:sup>
                                </m:sSup>
                                <m:r>
                                  <a:rPr lang="en-US" sz="2200" i="1">
                                    <a:latin typeface="Cambria Math" panose="02040503050406030204" pitchFamily="18" charset="0"/>
                                  </a:rPr>
                                  <m:t>𝑑</m:t>
                                </m:r>
                                <m:r>
                                  <a:rPr lang="en-US" sz="2200" i="1">
                                    <a:latin typeface="Cambria Math" panose="02040503050406030204" pitchFamily="18" charset="0"/>
                                    <a:ea typeface="Cambria Math" panose="02040503050406030204" pitchFamily="18" charset="0"/>
                                  </a:rPr>
                                  <m:t>𝜔</m:t>
                                </m:r>
                              </m:e>
                            </m:nary>
                          </m:e>
                        </m:mr>
                      </m:m>
                    </m:oMath>
                  </m:oMathPara>
                </a14:m>
                <a:endParaRPr lang="en-US" sz="2200" dirty="0" smtClean="0"/>
              </a:p>
              <a:p>
                <a:endParaRPr lang="en-US" sz="2200" dirty="0"/>
              </a:p>
            </p:txBody>
          </p:sp>
        </mc:Choice>
        <mc:Fallback>
          <p:sp>
            <p:nvSpPr>
              <p:cNvPr id="855043" name="Rectangle 3"/>
              <p:cNvSpPr>
                <a:spLocks noGrp="1" noRot="1" noChangeAspect="1" noMove="1" noResize="1" noEditPoints="1" noAdjustHandles="1" noChangeArrowheads="1" noChangeShapeType="1" noTextEdit="1"/>
              </p:cNvSpPr>
              <p:nvPr>
                <p:ph type="body" idx="1"/>
              </p:nvPr>
            </p:nvSpPr>
            <p:spPr>
              <a:blipFill rotWithShape="0">
                <a:blip r:embed="rId3"/>
                <a:stretch>
                  <a:fillRect l="-838" t="-800"/>
                </a:stretch>
              </a:blipFill>
            </p:spPr>
            <p:txBody>
              <a:bodyPr/>
              <a:lstStyle/>
              <a:p>
                <a:r>
                  <a:rPr lang="en-US">
                    <a:noFill/>
                  </a:rPr>
                  <a:t> </a:t>
                </a:r>
              </a:p>
            </p:txBody>
          </p:sp>
        </mc:Fallback>
      </mc:AlternateContent>
      <p:sp>
        <p:nvSpPr>
          <p:cNvPr id="855044" name="Text Box 4"/>
          <p:cNvSpPr txBox="1">
            <a:spLocks noChangeArrowheads="1"/>
          </p:cNvSpPr>
          <p:nvPr/>
        </p:nvSpPr>
        <p:spPr bwMode="auto">
          <a:xfrm>
            <a:off x="3705225" y="1379538"/>
            <a:ext cx="400050" cy="336550"/>
          </a:xfrm>
          <a:prstGeom prst="rect">
            <a:avLst/>
          </a:prstGeom>
          <a:noFill/>
          <a:ln w="9525" algn="ctr">
            <a:noFill/>
            <a:miter lim="800000"/>
            <a:headEnd/>
            <a:tailEnd/>
          </a:ln>
          <a:effectLst/>
        </p:spPr>
        <p:txBody>
          <a:bodyPr>
            <a:spAutoFit/>
          </a:bodyPr>
          <a:lstStyle/>
          <a:p>
            <a:pPr algn="l"/>
            <a:r>
              <a:rPr lang="en-US"/>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Cepstral Analysis (cont’d) </a:t>
            </a:r>
          </a:p>
        </p:txBody>
      </p:sp>
      <p:sp>
        <p:nvSpPr>
          <p:cNvPr id="3" name="Content Placeholder 2"/>
          <p:cNvSpPr>
            <a:spLocks noGrp="1"/>
          </p:cNvSpPr>
          <p:nvPr>
            <p:ph idx="1"/>
          </p:nvPr>
        </p:nvSpPr>
        <p:spPr/>
        <p:txBody>
          <a:bodyPr/>
          <a:lstStyle/>
          <a:p>
            <a:r>
              <a:rPr lang="en-US" sz="3200" dirty="0"/>
              <a:t>It can easily be shown that </a:t>
            </a:r>
            <a:r>
              <a:rPr lang="en-US" sz="3200" i="1" dirty="0"/>
              <a:t>c</a:t>
            </a:r>
            <a:r>
              <a:rPr lang="en-US" sz="3200" dirty="0"/>
              <a:t>[</a:t>
            </a:r>
            <a:r>
              <a:rPr lang="en-US" sz="3200" i="1" dirty="0"/>
              <a:t>n</a:t>
            </a:r>
            <a:r>
              <a:rPr lang="en-US" sz="3200" dirty="0"/>
              <a:t>] is the even part of </a:t>
            </a:r>
            <a:r>
              <a:rPr lang="en-US" sz="3200" i="1" dirty="0"/>
              <a:t>x</a:t>
            </a:r>
            <a:r>
              <a:rPr lang="en-US" sz="3200" dirty="0"/>
              <a:t>[</a:t>
            </a:r>
            <a:r>
              <a:rPr lang="en-US" sz="3200" i="1" dirty="0"/>
              <a:t>n</a:t>
            </a:r>
            <a:r>
              <a:rPr lang="en-US" sz="3200" dirty="0"/>
              <a:t>].</a:t>
            </a:r>
          </a:p>
          <a:p>
            <a:r>
              <a:rPr lang="en-US" sz="3200" dirty="0"/>
              <a:t>If </a:t>
            </a:r>
            <a:r>
              <a:rPr lang="en-US" sz="3200" i="1" dirty="0"/>
              <a:t>x</a:t>
            </a:r>
            <a:r>
              <a:rPr lang="en-US" sz="3200" dirty="0"/>
              <a:t>[</a:t>
            </a:r>
            <a:r>
              <a:rPr lang="en-US" sz="3200" i="1" dirty="0"/>
              <a:t>n</a:t>
            </a:r>
            <a:r>
              <a:rPr lang="en-US" sz="3200" dirty="0"/>
              <a:t>] is real and causal then </a:t>
            </a:r>
            <a:r>
              <a:rPr lang="en-US" sz="3200" i="1" dirty="0"/>
              <a:t>x</a:t>
            </a:r>
            <a:r>
              <a:rPr lang="en-US" sz="3200" dirty="0"/>
              <a:t>[</a:t>
            </a:r>
            <a:r>
              <a:rPr lang="en-US" sz="3200" i="1" dirty="0"/>
              <a:t>n</a:t>
            </a:r>
            <a:r>
              <a:rPr lang="en-US" sz="3200" dirty="0"/>
              <a:t>], can be recovered from </a:t>
            </a:r>
            <a:r>
              <a:rPr lang="en-US" sz="3200" i="1" dirty="0"/>
              <a:t>c</a:t>
            </a:r>
            <a:r>
              <a:rPr lang="en-US" sz="3200" dirty="0"/>
              <a:t>[n]. This is known as the Minimum Phase condition. </a:t>
            </a:r>
          </a:p>
          <a:p>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56</a:t>
            </a:fld>
            <a:endParaRPr lang="en-US"/>
          </a:p>
        </p:txBody>
      </p:sp>
    </p:spTree>
    <p:extLst>
      <p:ext uri="{BB962C8B-B14F-4D97-AF65-F5344CB8AC3E}">
        <p14:creationId xmlns:p14="http://schemas.microsoft.com/office/powerpoint/2010/main" val="38392035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3B14FD-2465-4319-BD3A-67DFFDCE7D93}"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15452787-7666-4455-A1C8-B2CCE6BE3DA4}" type="slidenum">
              <a:rPr lang="en-US"/>
              <a:pPr/>
              <a:t>57</a:t>
            </a:fld>
            <a:endParaRPr lang="en-US"/>
          </a:p>
        </p:txBody>
      </p:sp>
      <p:sp>
        <p:nvSpPr>
          <p:cNvPr id="856066" name="Rectangle 2"/>
          <p:cNvSpPr>
            <a:spLocks noGrp="1" noChangeArrowheads="1"/>
          </p:cNvSpPr>
          <p:nvPr>
            <p:ph type="title"/>
          </p:nvPr>
        </p:nvSpPr>
        <p:spPr/>
        <p:txBody>
          <a:bodyPr/>
          <a:lstStyle/>
          <a:p>
            <a:r>
              <a:rPr lang="en-US" dirty="0"/>
              <a:t>An Example </a:t>
            </a:r>
            <a:endParaRPr lang="en-US" b="0" dirty="0"/>
          </a:p>
        </p:txBody>
      </p:sp>
      <mc:AlternateContent xmlns:mc="http://schemas.openxmlformats.org/markup-compatibility/2006" xmlns:a14="http://schemas.microsoft.com/office/drawing/2010/main">
        <mc:Choice Requires="a14">
          <p:sp>
            <p:nvSpPr>
              <p:cNvPr id="2" name="TextBox 1"/>
              <p:cNvSpPr txBox="1"/>
              <p:nvPr/>
            </p:nvSpPr>
            <p:spPr>
              <a:xfrm>
                <a:off x="957173" y="1395917"/>
                <a:ext cx="4762691" cy="21373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i="1" smtClean="0">
                                <a:latin typeface="Cambria Math" panose="02040503050406030204" pitchFamily="18" charset="0"/>
                                <a:ea typeface="Cambria Math" panose="02040503050406030204" pitchFamily="18" charset="0"/>
                              </a:rPr>
                              <m:t>𝛿</m:t>
                            </m:r>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𝑛</m:t>
                                </m:r>
                              </m:e>
                            </m:d>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𝛼𝛿</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𝑁</m:t>
                                </m:r>
                              </m:e>
                            </m:d>
                            <m:r>
                              <a:rPr lang="en-US" sz="2800" b="0" i="1" smtClean="0">
                                <a:latin typeface="Cambria Math" panose="02040503050406030204" pitchFamily="18" charset="0"/>
                                <a:ea typeface="Cambria Math" panose="02040503050406030204" pitchFamily="18" charset="0"/>
                              </a:rPr>
                              <m:t>        0&lt;</m:t>
                            </m:r>
                            <m:r>
                              <a:rPr lang="en-US" sz="2800" i="1">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&lt;1</m:t>
                            </m:r>
                          </m:e>
                        </m:mr>
                        <m:m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𝑧</m:t>
                            </m:r>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𝛼</m:t>
                            </m:r>
                            <m:sSup>
                              <m:sSupPr>
                                <m:ctrlPr>
                                  <a:rPr lang="en-US" sz="280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𝑧</m:t>
                                </m:r>
                              </m:e>
                              <m: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𝑁</m:t>
                                </m:r>
                              </m:sup>
                            </m:sSup>
                          </m:e>
                        </m:mr>
                        <m:mr>
                          <m:e>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𝑃</m:t>
                                </m:r>
                              </m:e>
                            </m:acc>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𝑧</m:t>
                            </m:r>
                            <m:r>
                              <a:rPr lang="en-US" sz="2800" b="0" i="1" smtClean="0">
                                <a:latin typeface="Cambria Math" panose="02040503050406030204" pitchFamily="18" charset="0"/>
                              </a:rPr>
                              <m:t>)</m:t>
                            </m:r>
                          </m:e>
                          <m:e>
                            <m:r>
                              <a:rPr lang="en-US" sz="2800" b="0" i="1" smtClean="0">
                                <a:latin typeface="Cambria Math" panose="02040503050406030204" pitchFamily="18" charset="0"/>
                              </a:rPr>
                              <m:t>=</m:t>
                            </m:r>
                          </m:e>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𝑧</m:t>
                                        </m:r>
                                      </m:e>
                                    </m:d>
                                  </m:e>
                                </m:d>
                              </m:e>
                            </m:func>
                            <m:r>
                              <a:rPr lang="en-US" sz="2800" b="0" i="1" smtClean="0">
                                <a:latin typeface="Cambria Math" panose="02040503050406030204" pitchFamily="18" charset="0"/>
                              </a:rPr>
                              <m:t>=</m:t>
                            </m:r>
                            <m:r>
                              <m:rPr>
                                <m:sty m:val="p"/>
                              </m:rPr>
                              <a:rPr lang="en-US" sz="2800" b="0" i="0" smtClean="0">
                                <a:latin typeface="Cambria Math" panose="02040503050406030204" pitchFamily="18" charset="0"/>
                              </a:rPr>
                              <m:t>log</m:t>
                            </m:r>
                            <m:r>
                              <a:rPr lang="en-US" sz="2800" b="0" i="1" smtClean="0">
                                <a:latin typeface="Cambria Math" panose="02040503050406030204" pitchFamily="18" charset="0"/>
                              </a:rPr>
                              <m:t>⁡[</m:t>
                            </m:r>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𝛼</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𝑧</m:t>
                                </m:r>
                              </m:e>
                              <m:sup>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𝑁</m:t>
                                </m:r>
                              </m:sup>
                            </m:sSup>
                            <m:r>
                              <a:rPr lang="en-US" sz="2800" b="0" i="1" smtClean="0">
                                <a:latin typeface="Cambria Math" panose="02040503050406030204" pitchFamily="18" charset="0"/>
                                <a:ea typeface="Cambria Math" panose="02040503050406030204" pitchFamily="18" charset="0"/>
                              </a:rPr>
                              <m:t>]</m:t>
                            </m:r>
                          </m:e>
                        </m:mr>
                      </m:m>
                    </m:oMath>
                  </m:oMathPara>
                </a14:m>
                <a:endParaRPr lang="en-US" sz="3200" dirty="0" smtClean="0"/>
              </a:p>
              <a:p>
                <a:endParaRPr 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957173" y="1395917"/>
                <a:ext cx="4762691" cy="2137316"/>
              </a:xfrm>
              <a:prstGeom prst="rect">
                <a:avLst/>
              </a:prstGeom>
              <a:blipFill rotWithShape="0">
                <a:blip r:embed="rId3"/>
                <a:stretch>
                  <a:fillRect r="-37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88083" y="3088250"/>
                <a:ext cx="5450659" cy="2996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2800" i="1">
                              <a:latin typeface="Cambria Math" panose="02040503050406030204" pitchFamily="18" charset="0"/>
                            </a:rPr>
                          </m:ctrlPr>
                        </m:mPr>
                        <m:mr>
                          <m:e/>
                          <m:e>
                            <m:r>
                              <a:rPr lang="en-US" sz="2800" i="1">
                                <a:latin typeface="Cambria Math" panose="02040503050406030204" pitchFamily="18" charset="0"/>
                              </a:rPr>
                              <m:t>=</m:t>
                            </m:r>
                          </m:e>
                          <m:e>
                            <m:r>
                              <m:rPr>
                                <m:sty m:val="p"/>
                              </m:rPr>
                              <a:rPr lang="en-US" sz="2800">
                                <a:latin typeface="Cambria Math" panose="02040503050406030204" pitchFamily="18" charset="0"/>
                              </a:rPr>
                              <m:t>log</m:t>
                            </m:r>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 </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𝑧</m:t>
                                    </m:r>
                                  </m:e>
                                  <m:sup>
                                    <m:r>
                                      <a:rPr lang="en-US" sz="2800" i="1">
                                        <a:latin typeface="Cambria Math" panose="02040503050406030204" pitchFamily="18" charset="0"/>
                                        <a:ea typeface="Cambria Math" panose="02040503050406030204" pitchFamily="18" charset="0"/>
                                      </a:rPr>
                                      <m:t>𝑁</m:t>
                                    </m:r>
                                  </m:sup>
                                </m:sSup>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−1</m:t>
                                </m:r>
                              </m:sup>
                            </m:sSup>
                            <m:r>
                              <a:rPr lang="en-US" sz="2800" i="1">
                                <a:latin typeface="Cambria Math" panose="02040503050406030204" pitchFamily="18" charset="0"/>
                                <a:ea typeface="Cambria Math" panose="02040503050406030204" pitchFamily="18" charset="0"/>
                              </a:rPr>
                              <m:t>]</m:t>
                            </m:r>
                          </m:e>
                        </m:mr>
                        <m:mr>
                          <m:e/>
                          <m:e>
                            <m:r>
                              <a:rPr lang="en-US" sz="2800" i="1">
                                <a:latin typeface="Cambria Math" panose="02040503050406030204" pitchFamily="18" charset="0"/>
                              </a:rPr>
                              <m:t>=</m:t>
                            </m:r>
                          </m:e>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𝑛</m:t>
                                </m:r>
                                <m:r>
                                  <a:rPr lang="en-US" sz="2800" i="1">
                                    <a:latin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−1</m:t>
                                        </m:r>
                                      </m:e>
                                    </m:d>
                                  </m:e>
                                  <m:sup>
                                    <m:r>
                                      <a:rPr lang="en-US" sz="2800" i="1">
                                        <a:latin typeface="Cambria Math" panose="02040503050406030204" pitchFamily="18" charset="0"/>
                                      </a:rPr>
                                      <m:t>𝑛</m:t>
                                    </m:r>
                                    <m:r>
                                      <a:rPr lang="en-US" sz="2800" i="1">
                                        <a:latin typeface="Cambria Math" panose="02040503050406030204" pitchFamily="18" charset="0"/>
                                      </a:rPr>
                                      <m:t>+1</m:t>
                                    </m:r>
                                  </m:sup>
                                </m:sSup>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𝛼</m:t>
                                        </m:r>
                                      </m:e>
                                      <m:sup>
                                        <m:r>
                                          <a:rPr lang="en-US" sz="2800" i="1">
                                            <a:latin typeface="Cambria Math" panose="02040503050406030204" pitchFamily="18" charset="0"/>
                                          </a:rPr>
                                          <m:t>𝑛</m:t>
                                        </m:r>
                                      </m:sup>
                                    </m:sSup>
                                  </m:num>
                                  <m:den>
                                    <m:r>
                                      <a:rPr lang="en-US" sz="2800" i="1">
                                        <a:latin typeface="Cambria Math" panose="02040503050406030204" pitchFamily="18" charset="0"/>
                                      </a:rPr>
                                      <m:t>𝑛</m:t>
                                    </m:r>
                                  </m:den>
                                </m:f>
                              </m:e>
                            </m:nary>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m:t>
                                </m:r>
                                <m:r>
                                  <a:rPr lang="en-US" sz="2800" i="1">
                                    <a:latin typeface="Cambria Math" panose="02040503050406030204" pitchFamily="18" charset="0"/>
                                  </a:rPr>
                                  <m:t>𝑛𝑁</m:t>
                                </m:r>
                              </m:sup>
                            </m:sSup>
                          </m:e>
                        </m:mr>
                        <m:mr>
                          <m:e>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m:rPr>
                                <m:brk m:alnAt="7"/>
                              </m:rPr>
                              <a:rPr lang="en-US" sz="2800" i="1">
                                <a:latin typeface="Cambria Math" panose="02040503050406030204" pitchFamily="18" charset="0"/>
                              </a:rPr>
                              <m:t>(</m:t>
                            </m:r>
                            <m:r>
                              <a:rPr lang="en-US" sz="2800" i="1">
                                <a:latin typeface="Cambria Math" panose="02040503050406030204" pitchFamily="18" charset="0"/>
                              </a:rPr>
                              <m:t>𝑧</m:t>
                            </m:r>
                            <m:r>
                              <a:rPr lang="en-US" sz="2800" i="1">
                                <a:latin typeface="Cambria Math" panose="02040503050406030204" pitchFamily="18" charset="0"/>
                              </a:rPr>
                              <m:t>)</m:t>
                            </m:r>
                          </m:e>
                          <m:e>
                            <m:r>
                              <a:rPr lang="en-US" sz="2800" i="1">
                                <a:latin typeface="Cambria Math" panose="02040503050406030204" pitchFamily="18" charset="0"/>
                              </a:rPr>
                              <m:t>=</m:t>
                            </m:r>
                          </m:e>
                          <m:e>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𝑛</m:t>
                                </m:r>
                                <m:r>
                                  <a:rPr lang="en-US" sz="2800" i="1">
                                    <a:latin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−1</m:t>
                                        </m:r>
                                      </m:e>
                                    </m:d>
                                  </m:e>
                                  <m:sup>
                                    <m:r>
                                      <a:rPr lang="en-US" sz="2800" i="1">
                                        <a:latin typeface="Cambria Math" panose="02040503050406030204" pitchFamily="18" charset="0"/>
                                      </a:rPr>
                                      <m:t>𝑛</m:t>
                                    </m:r>
                                    <m:r>
                                      <a:rPr lang="en-US" sz="2800" i="1">
                                        <a:latin typeface="Cambria Math" panose="02040503050406030204" pitchFamily="18" charset="0"/>
                                      </a:rPr>
                                      <m:t>+1</m:t>
                                    </m:r>
                                  </m:sup>
                                </m:sSup>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𝛼</m:t>
                                        </m:r>
                                      </m:e>
                                      <m:sup>
                                        <m:r>
                                          <a:rPr lang="en-US" sz="2800" i="1">
                                            <a:latin typeface="Cambria Math" panose="02040503050406030204" pitchFamily="18" charset="0"/>
                                          </a:rPr>
                                          <m:t>𝑛</m:t>
                                        </m:r>
                                      </m:sup>
                                    </m:sSup>
                                  </m:num>
                                  <m:den>
                                    <m:r>
                                      <a:rPr lang="en-US" sz="2800" i="1">
                                        <a:latin typeface="Cambria Math" panose="02040503050406030204" pitchFamily="18" charset="0"/>
                                      </a:rPr>
                                      <m:t>𝑛</m:t>
                                    </m:r>
                                  </m:den>
                                </m:f>
                              </m:e>
                            </m:nary>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𝑁</m:t>
                                        </m:r>
                                      </m:sup>
                                    </m:sSup>
                                  </m:e>
                                </m:d>
                              </m:e>
                              <m:sup>
                                <m:r>
                                  <a:rPr lang="en-US" sz="2800" i="1">
                                    <a:latin typeface="Cambria Math" panose="02040503050406030204" pitchFamily="18" charset="0"/>
                                  </a:rPr>
                                  <m:t>−</m:t>
                                </m:r>
                                <m:r>
                                  <a:rPr lang="en-US" sz="2800" i="1">
                                    <a:latin typeface="Cambria Math" panose="02040503050406030204" pitchFamily="18" charset="0"/>
                                  </a:rPr>
                                  <m:t>𝑛</m:t>
                                </m:r>
                              </m:sup>
                            </m:sSup>
                          </m:e>
                        </m:mr>
                      </m:m>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88083" y="3088250"/>
                <a:ext cx="5450659" cy="2996077"/>
              </a:xfrm>
              <a:prstGeom prst="rect">
                <a:avLst/>
              </a:prstGeom>
              <a:blipFill rotWithShape="0">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a:t>
            </a:r>
            <a:r>
              <a:rPr lang="en-US" dirty="0" smtClean="0"/>
              <a:t>(cont.)</a:t>
            </a:r>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58</a:t>
            </a:fld>
            <a:endParaRPr lang="en-US"/>
          </a:p>
        </p:txBody>
      </p:sp>
      <mc:AlternateContent xmlns:mc="http://schemas.openxmlformats.org/markup-compatibility/2006" xmlns:a14="http://schemas.microsoft.com/office/drawing/2010/main">
        <mc:Choice Requires="a14">
          <p:sp>
            <p:nvSpPr>
              <p:cNvPr id="7" name="Content Placeholder 6"/>
              <p:cNvSpPr txBox="1">
                <a:spLocks noGrp="1"/>
              </p:cNvSpPr>
              <p:nvPr>
                <p:ph idx="1"/>
              </p:nvPr>
            </p:nvSpPr>
            <p:spPr>
              <a:xfrm>
                <a:off x="566738" y="1447800"/>
                <a:ext cx="6078202" cy="1256306"/>
              </a:xfrm>
              <a:prstGeom prst="rect">
                <a:avLst/>
              </a:prstGeom>
              <a:noFill/>
            </p:spPr>
            <p:txBody>
              <a:bodyPr wrap="non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 [</m:t>
                            </m:r>
                            <m:r>
                              <a:rPr lang="en-US" i="1">
                                <a:latin typeface="Cambria Math" panose="02040503050406030204" pitchFamily="18" charset="0"/>
                              </a:rPr>
                              <m:t>𝑛</m:t>
                            </m:r>
                            <m:r>
                              <a:rPr lang="en-US" i="1">
                                <a:latin typeface="Cambria Math" panose="02040503050406030204" pitchFamily="18" charset="0"/>
                              </a:rPr>
                              <m:t>]</m:t>
                            </m:r>
                          </m:e>
                          <m:e>
                            <m:r>
                              <a:rPr lang="en-US" b="0" i="1" smtClean="0">
                                <a:latin typeface="Cambria Math" panose="02040503050406030204" pitchFamily="18" charset="0"/>
                              </a:rPr>
                              <m:t>=</m:t>
                            </m:r>
                          </m:e>
                          <m:e>
                            <m:nary>
                              <m:naryPr>
                                <m:chr m:val="∑"/>
                                <m:ctrlPr>
                                  <a:rPr lang="en-US" i="1">
                                    <a:latin typeface="Cambria Math" panose="02040503050406030204" pitchFamily="18" charset="0"/>
                                  </a:rPr>
                                </m:ctrlPr>
                              </m:naryPr>
                              <m:sub>
                                <m:r>
                                  <a:rPr lang="en-US" b="0" i="1" smtClean="0">
                                    <a:latin typeface="Cambria Math" panose="02040503050406030204" pitchFamily="18" charset="0"/>
                                  </a:rPr>
                                  <m:t>𝑟</m:t>
                                </m:r>
                                <m:r>
                                  <a:rPr lang="en-US"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e>
                                    </m:d>
                                  </m:e>
                                  <m:sup>
                                    <m:r>
                                      <a:rPr lang="en-US" b="0" i="1" smtClean="0">
                                        <a:latin typeface="Cambria Math" panose="02040503050406030204" pitchFamily="18" charset="0"/>
                                      </a:rPr>
                                      <m:t>𝑟</m:t>
                                    </m:r>
                                    <m:r>
                                      <a:rPr lang="en-US" i="1">
                                        <a:latin typeface="Cambria Math" panose="02040503050406030204" pitchFamily="18" charset="0"/>
                                      </a:rPr>
                                      <m:t>+1</m:t>
                                    </m:r>
                                  </m:sup>
                                </m:sSup>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ea typeface="Cambria Math" panose="02040503050406030204" pitchFamily="18" charset="0"/>
                                          </a:rPr>
                                          <m:t>𝑟</m:t>
                                        </m:r>
                                      </m:sup>
                                    </m:sSup>
                                  </m:num>
                                  <m:den>
                                    <m:r>
                                      <a:rPr lang="en-US" b="0" i="1" smtClean="0">
                                        <a:latin typeface="Cambria Math" panose="02040503050406030204" pitchFamily="18" charset="0"/>
                                      </a:rPr>
                                      <m:t>𝑟</m:t>
                                    </m:r>
                                  </m:den>
                                </m:f>
                              </m:e>
                            </m:nary>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𝑟𝑁</m:t>
                            </m:r>
                            <m:r>
                              <a:rPr lang="en-US" b="0" i="1" smtClean="0">
                                <a:latin typeface="Cambria Math" panose="02040503050406030204" pitchFamily="18" charset="0"/>
                                <a:ea typeface="Cambria Math" panose="02040503050406030204" pitchFamily="18" charset="0"/>
                              </a:rPr>
                              <m:t>]</m:t>
                            </m:r>
                          </m:e>
                        </m:mr>
                      </m:m>
                    </m:oMath>
                  </m:oMathPara>
                </a14:m>
                <a:endParaRPr lang="en-US" dirty="0"/>
              </a:p>
            </p:txBody>
          </p:sp>
        </mc:Choice>
        <mc:Fallback xmlns="">
          <p:sp>
            <p:nvSpPr>
              <p:cNvPr id="7" name="Content Placeholder 6"/>
              <p:cNvSpPr txBox="1">
                <a:spLocks noGrp="1" noRot="1" noChangeAspect="1" noMove="1" noResize="1" noEditPoints="1" noAdjustHandles="1" noChangeArrowheads="1" noChangeShapeType="1" noTextEdit="1"/>
              </p:cNvSpPr>
              <p:nvPr>
                <p:ph idx="1"/>
              </p:nvPr>
            </p:nvSpPr>
            <p:spPr>
              <a:xfrm>
                <a:off x="566738" y="1447800"/>
                <a:ext cx="6078202" cy="125630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63980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C77CB6-6DD6-4F98-A7DC-DB5729E24601}"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6F11E7C-F071-40A3-A697-2552F145934F}" type="slidenum">
              <a:rPr lang="en-US"/>
              <a:pPr/>
              <a:t>59</a:t>
            </a:fld>
            <a:endParaRPr lang="en-US"/>
          </a:p>
        </p:txBody>
      </p:sp>
      <p:sp>
        <p:nvSpPr>
          <p:cNvPr id="857090" name="Rectangle 2"/>
          <p:cNvSpPr>
            <a:spLocks noGrp="1" noChangeArrowheads="1"/>
          </p:cNvSpPr>
          <p:nvPr>
            <p:ph type="title"/>
          </p:nvPr>
        </p:nvSpPr>
        <p:spPr/>
        <p:txBody>
          <a:bodyPr/>
          <a:lstStyle/>
          <a:p>
            <a:r>
              <a:rPr lang="en-US"/>
              <a:t>An Example (cont’d) </a:t>
            </a:r>
            <a:endParaRPr lang="en-US" b="0"/>
          </a:p>
        </p:txBody>
      </p:sp>
      <p:pic>
        <p:nvPicPr>
          <p:cNvPr id="85709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A43A02-0E8D-4DD7-B7D3-615980A69F3D}"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2BF7A9F-7620-463C-949D-9C5C7F95CADB}" type="slidenum">
              <a:rPr lang="en-US"/>
              <a:pPr/>
              <a:t>6</a:t>
            </a:fld>
            <a:endParaRPr lang="en-US"/>
          </a:p>
        </p:txBody>
      </p:sp>
      <p:sp>
        <p:nvSpPr>
          <p:cNvPr id="1191938" name="Rectangle 2"/>
          <p:cNvSpPr>
            <a:spLocks noGrp="1" noChangeArrowheads="1"/>
          </p:cNvSpPr>
          <p:nvPr>
            <p:ph type="title"/>
          </p:nvPr>
        </p:nvSpPr>
        <p:spPr/>
        <p:txBody>
          <a:bodyPr/>
          <a:lstStyle/>
          <a:p>
            <a:r>
              <a:rPr lang="en-US"/>
              <a:t>Decoding and Search</a:t>
            </a:r>
          </a:p>
        </p:txBody>
      </p:sp>
      <p:sp>
        <p:nvSpPr>
          <p:cNvPr id="1191939" name="Rectangle 3"/>
          <p:cNvSpPr>
            <a:spLocks noGrp="1" noChangeArrowheads="1"/>
          </p:cNvSpPr>
          <p:nvPr>
            <p:ph type="body" idx="1"/>
          </p:nvPr>
        </p:nvSpPr>
        <p:spPr/>
        <p:txBody>
          <a:bodyPr/>
          <a:lstStyle/>
          <a:p>
            <a:pPr lvl="1">
              <a:lnSpc>
                <a:spcPct val="80000"/>
              </a:lnSpc>
              <a:buFont typeface="+mj-lt"/>
              <a:buAutoNum type="arabicPeriod" startAt="2"/>
            </a:pPr>
            <a:r>
              <a:rPr lang="en-US" sz="1600" dirty="0"/>
              <a:t>In the </a:t>
            </a:r>
            <a:r>
              <a:rPr lang="en-US" sz="1600" b="1" dirty="0"/>
              <a:t>acoustic modeling </a:t>
            </a:r>
            <a:r>
              <a:rPr lang="en-US" sz="1600" b="1" dirty="0" smtClean="0"/>
              <a:t>(</a:t>
            </a:r>
            <a:r>
              <a:rPr lang="en-US" sz="1600" dirty="0" smtClean="0"/>
              <a:t>or </a:t>
            </a:r>
            <a:r>
              <a:rPr lang="en-US" sz="1600" b="1" dirty="0"/>
              <a:t>phone </a:t>
            </a:r>
            <a:r>
              <a:rPr lang="en-US" sz="1600" b="1" dirty="0" smtClean="0"/>
              <a:t>recognition) </a:t>
            </a:r>
            <a:r>
              <a:rPr lang="en-US" sz="1600" dirty="0"/>
              <a:t>stage, we compute the likelihood of the observed spectral feature vectors given linguistic units (words, </a:t>
            </a:r>
            <a:r>
              <a:rPr lang="en-US" sz="1600" dirty="0" smtClean="0"/>
              <a:t>syllables, </a:t>
            </a:r>
            <a:r>
              <a:rPr lang="en-US" sz="1600" dirty="0"/>
              <a:t>phones, subparts of </a:t>
            </a:r>
            <a:r>
              <a:rPr lang="en-US" sz="1600" dirty="0" smtClean="0"/>
              <a:t>phones, etc.). </a:t>
            </a:r>
          </a:p>
          <a:p>
            <a:pPr marL="471487" lvl="1" indent="0">
              <a:lnSpc>
                <a:spcPct val="80000"/>
              </a:lnSpc>
              <a:buNone/>
            </a:pPr>
            <a:endParaRPr lang="en-US" sz="1600" dirty="0"/>
          </a:p>
          <a:p>
            <a:pPr lvl="2">
              <a:lnSpc>
                <a:spcPct val="80000"/>
              </a:lnSpc>
            </a:pPr>
            <a:r>
              <a:rPr lang="en-US" sz="1700" dirty="0"/>
              <a:t>For example, we use Gaussian Mixture Model (GMM) classifiers to </a:t>
            </a:r>
            <a:r>
              <a:rPr lang="en-US" sz="1700" b="1" i="1" dirty="0">
                <a:solidFill>
                  <a:srgbClr val="FF0000"/>
                </a:solidFill>
              </a:rPr>
              <a:t>compute</a:t>
            </a:r>
            <a:r>
              <a:rPr lang="en-US" sz="1700" dirty="0"/>
              <a:t> for </a:t>
            </a:r>
            <a:r>
              <a:rPr lang="en-US" sz="1700" b="1" i="1" dirty="0">
                <a:solidFill>
                  <a:srgbClr val="FF0000"/>
                </a:solidFill>
              </a:rPr>
              <a:t>each HMM state q</a:t>
            </a:r>
            <a:r>
              <a:rPr lang="en-US" sz="1700" dirty="0"/>
              <a:t>, corresponding to a phone </a:t>
            </a:r>
            <a:r>
              <a:rPr lang="en-US" sz="1700" dirty="0" smtClean="0"/>
              <a:t>(or </a:t>
            </a:r>
            <a:r>
              <a:rPr lang="en-US" sz="1700" dirty="0" err="1" smtClean="0"/>
              <a:t>subphone</a:t>
            </a:r>
            <a:r>
              <a:rPr lang="en-US" sz="1700" dirty="0" smtClean="0"/>
              <a:t>), </a:t>
            </a:r>
            <a:r>
              <a:rPr lang="en-US" sz="1700" dirty="0"/>
              <a:t>the likelihood of a given feature vector given this phone </a:t>
            </a:r>
            <a:r>
              <a:rPr lang="en-US" sz="1700" b="1" i="1" dirty="0">
                <a:latin typeface="Times New Roman" panose="02020603050405020304" pitchFamily="18" charset="0"/>
                <a:cs typeface="Times New Roman" panose="02020603050405020304" pitchFamily="18" charset="0"/>
              </a:rPr>
              <a:t>p(</a:t>
            </a:r>
            <a:r>
              <a:rPr lang="en-US" sz="1700" b="1" i="1" dirty="0" err="1">
                <a:latin typeface="Times New Roman" panose="02020603050405020304" pitchFamily="18" charset="0"/>
                <a:cs typeface="Times New Roman" panose="02020603050405020304" pitchFamily="18" charset="0"/>
              </a:rPr>
              <a:t>o|q</a:t>
            </a:r>
            <a:r>
              <a:rPr lang="en-US" sz="1700" b="1" i="1" dirty="0">
                <a:latin typeface="Times New Roman" panose="02020603050405020304" pitchFamily="18" charset="0"/>
                <a:cs typeface="Times New Roman" panose="02020603050405020304" pitchFamily="18" charset="0"/>
              </a:rPr>
              <a:t>)</a:t>
            </a:r>
            <a:r>
              <a:rPr lang="en-US" sz="1700" dirty="0"/>
              <a:t>. </a:t>
            </a:r>
          </a:p>
          <a:p>
            <a:pPr lvl="2">
              <a:lnSpc>
                <a:spcPct val="80000"/>
              </a:lnSpc>
            </a:pPr>
            <a:endParaRPr lang="en-US" sz="1700" dirty="0" smtClean="0"/>
          </a:p>
          <a:p>
            <a:pPr marL="928687" lvl="1" indent="-457200">
              <a:lnSpc>
                <a:spcPct val="80000"/>
              </a:lnSpc>
              <a:buFont typeface="+mj-lt"/>
              <a:buAutoNum type="arabicPeriod" startAt="3"/>
            </a:pPr>
            <a:r>
              <a:rPr lang="en-US" sz="1600" dirty="0" smtClean="0"/>
              <a:t>A </a:t>
            </a:r>
            <a:r>
              <a:rPr lang="en-US" sz="1600" dirty="0"/>
              <a:t>(simplified) way of thinking of the output of this stage is as a sequence of probability vectors, one for each time frame, each vector at each time frame containing the likelihoods that each phone </a:t>
            </a:r>
            <a:r>
              <a:rPr lang="en-US" sz="1600" dirty="0" smtClean="0"/>
              <a:t>(or </a:t>
            </a:r>
            <a:r>
              <a:rPr lang="en-US" sz="1600" dirty="0" err="1" smtClean="0"/>
              <a:t>subphone</a:t>
            </a:r>
            <a:r>
              <a:rPr lang="en-US" sz="1600" dirty="0" smtClean="0"/>
              <a:t>) </a:t>
            </a:r>
            <a:r>
              <a:rPr lang="en-US" sz="1600" dirty="0"/>
              <a:t>unit generated the acoustic feature vector observation at that time.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17464980-EEE9-41D2-820A-7947BADF2709}" type="datetime3">
              <a:rPr lang="en-US"/>
              <a:pPr/>
              <a:t>15 February 2018</a:t>
            </a:fld>
            <a:endParaRPr lang="en-US"/>
          </a:p>
        </p:txBody>
      </p:sp>
      <p:sp>
        <p:nvSpPr>
          <p:cNvPr id="10" name="Footer Placeholder 4"/>
          <p:cNvSpPr>
            <a:spLocks noGrp="1"/>
          </p:cNvSpPr>
          <p:nvPr>
            <p:ph type="ftr" sz="quarter" idx="11"/>
          </p:nvPr>
        </p:nvSpPr>
        <p:spPr/>
        <p:txBody>
          <a:bodyPr/>
          <a:lstStyle/>
          <a:p>
            <a:r>
              <a:rPr lang="en-US"/>
              <a:t>Veton Këpuska</a:t>
            </a:r>
          </a:p>
        </p:txBody>
      </p:sp>
      <p:sp>
        <p:nvSpPr>
          <p:cNvPr id="11" name="Slide Number Placeholder 5"/>
          <p:cNvSpPr>
            <a:spLocks noGrp="1"/>
          </p:cNvSpPr>
          <p:nvPr>
            <p:ph type="sldNum" sz="quarter" idx="12"/>
          </p:nvPr>
        </p:nvSpPr>
        <p:spPr/>
        <p:txBody>
          <a:bodyPr/>
          <a:lstStyle/>
          <a:p>
            <a:fld id="{23E02D00-97A7-421D-B725-7F26C7D6BBE7}" type="slidenum">
              <a:rPr lang="en-US"/>
              <a:pPr/>
              <a:t>60</a:t>
            </a:fld>
            <a:endParaRPr lang="en-US"/>
          </a:p>
        </p:txBody>
      </p:sp>
      <p:sp>
        <p:nvSpPr>
          <p:cNvPr id="858114" name="AutoShape 2"/>
          <p:cNvSpPr>
            <a:spLocks noGrp="1" noChangeAspect="1" noChangeArrowheads="1"/>
          </p:cNvSpPr>
          <p:nvPr>
            <p:ph type="title"/>
          </p:nvPr>
        </p:nvSpPr>
        <p:spPr/>
        <p:txBody>
          <a:bodyPr/>
          <a:lstStyle/>
          <a:p>
            <a:r>
              <a:rPr lang="en-US" sz="3400"/>
              <a:t>Computational Considerations </a:t>
            </a:r>
            <a:endParaRPr lang="en-US" sz="3400" b="0"/>
          </a:p>
        </p:txBody>
      </p:sp>
      <p:sp>
        <p:nvSpPr>
          <p:cNvPr id="858115" name="Rectangle 3"/>
          <p:cNvSpPr>
            <a:spLocks noGrp="1" noChangeArrowheads="1"/>
          </p:cNvSpPr>
          <p:nvPr>
            <p:ph type="body" idx="1"/>
          </p:nvPr>
        </p:nvSpPr>
        <p:spPr/>
        <p:txBody>
          <a:bodyPr/>
          <a:lstStyle/>
          <a:p>
            <a:pPr>
              <a:lnSpc>
                <a:spcPct val="90000"/>
              </a:lnSpc>
            </a:pPr>
            <a:r>
              <a:rPr lang="en-US" sz="2200"/>
              <a:t>We now replace the Fourier transform expressions by the discrete Fourier transform expressions</a:t>
            </a:r>
          </a:p>
          <a:p>
            <a:pPr>
              <a:lnSpc>
                <a:spcPct val="90000"/>
              </a:lnSpc>
            </a:pPr>
            <a:endParaRPr lang="en-US" sz="2200"/>
          </a:p>
          <a:p>
            <a:pPr>
              <a:lnSpc>
                <a:spcPct val="90000"/>
              </a:lnSpc>
            </a:pPr>
            <a:endParaRPr lang="en-US" sz="2200"/>
          </a:p>
          <a:p>
            <a:pPr>
              <a:lnSpc>
                <a:spcPct val="90000"/>
              </a:lnSpc>
            </a:pPr>
            <a:endParaRPr lang="en-US" sz="2200"/>
          </a:p>
          <a:p>
            <a:pPr>
              <a:lnSpc>
                <a:spcPct val="90000"/>
              </a:lnSpc>
            </a:pPr>
            <a:endParaRPr lang="en-US" sz="2200"/>
          </a:p>
          <a:p>
            <a:pPr>
              <a:lnSpc>
                <a:spcPct val="90000"/>
              </a:lnSpc>
            </a:pPr>
            <a:r>
              <a:rPr lang="en-US" sz="2200"/>
              <a:t>       is a sampled version of         . Therefore,</a:t>
            </a:r>
          </a:p>
          <a:p>
            <a:pPr>
              <a:lnSpc>
                <a:spcPct val="90000"/>
              </a:lnSpc>
            </a:pPr>
            <a:endParaRPr lang="en-US" sz="2200"/>
          </a:p>
          <a:p>
            <a:pPr>
              <a:lnSpc>
                <a:spcPct val="90000"/>
              </a:lnSpc>
            </a:pPr>
            <a:endParaRPr lang="en-US" sz="2200"/>
          </a:p>
          <a:p>
            <a:pPr>
              <a:lnSpc>
                <a:spcPct val="90000"/>
              </a:lnSpc>
            </a:pPr>
            <a:r>
              <a:rPr lang="en-US" sz="2200"/>
              <a:t>Likewise,</a:t>
            </a:r>
            <a:br>
              <a:rPr lang="en-US" sz="2200"/>
            </a:br>
            <a:r>
              <a:rPr lang="en-US" sz="2200"/>
              <a:t/>
            </a:r>
            <a:br>
              <a:rPr lang="en-US" sz="2200"/>
            </a:br>
            <a:r>
              <a:rPr lang="en-US" sz="2200"/>
              <a:t/>
            </a:r>
            <a:br>
              <a:rPr lang="en-US" sz="2200"/>
            </a:br>
            <a:r>
              <a:rPr lang="en-US" sz="2200"/>
              <a:t>where</a:t>
            </a:r>
          </a:p>
        </p:txBody>
      </p:sp>
      <p:pic>
        <p:nvPicPr>
          <p:cNvPr id="858116" name="Picture 4"/>
          <p:cNvPicPr>
            <a:picLocks noChangeAspect="1" noChangeArrowheads="1"/>
          </p:cNvPicPr>
          <p:nvPr/>
        </p:nvPicPr>
        <p:blipFill>
          <a:blip r:embed="rId4" cstate="print"/>
          <a:srcRect/>
          <a:stretch>
            <a:fillRect/>
          </a:stretch>
        </p:blipFill>
        <p:spPr bwMode="auto">
          <a:xfrm>
            <a:off x="2366963" y="2162175"/>
            <a:ext cx="4286250" cy="1389063"/>
          </a:xfrm>
          <a:prstGeom prst="rect">
            <a:avLst/>
          </a:prstGeom>
          <a:noFill/>
          <a:ln w="9525" algn="ctr">
            <a:noFill/>
            <a:miter lim="800000"/>
            <a:headEnd/>
            <a:tailEnd/>
          </a:ln>
          <a:effectLst/>
        </p:spPr>
      </p:pic>
      <p:graphicFrame>
        <p:nvGraphicFramePr>
          <p:cNvPr id="858117" name="Object 5"/>
          <p:cNvGraphicFramePr>
            <a:graphicFrameLocks noChangeAspect="1"/>
          </p:cNvGraphicFramePr>
          <p:nvPr/>
        </p:nvGraphicFramePr>
        <p:xfrm>
          <a:off x="1038225" y="3552825"/>
          <a:ext cx="755650" cy="495300"/>
        </p:xfrm>
        <a:graphic>
          <a:graphicData uri="http://schemas.openxmlformats.org/presentationml/2006/ole">
            <mc:AlternateContent xmlns:mc="http://schemas.openxmlformats.org/markup-compatibility/2006">
              <mc:Choice xmlns:v="urn:schemas-microsoft-com:vml" Requires="v">
                <p:oleObj spid="_x0000_s858429" name="Equation" r:id="rId5" imgW="406080" imgH="266400" progId="Equation.3">
                  <p:embed/>
                </p:oleObj>
              </mc:Choice>
              <mc:Fallback>
                <p:oleObj name="Equation" r:id="rId5" imgW="406080" imgH="2664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8225" y="3552825"/>
                        <a:ext cx="75565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8118" name="Object 6"/>
          <p:cNvGraphicFramePr>
            <a:graphicFrameLocks noChangeAspect="1"/>
          </p:cNvGraphicFramePr>
          <p:nvPr/>
        </p:nvGraphicFramePr>
        <p:xfrm>
          <a:off x="5108575" y="3578225"/>
          <a:ext cx="849313" cy="447675"/>
        </p:xfrm>
        <a:graphic>
          <a:graphicData uri="http://schemas.openxmlformats.org/presentationml/2006/ole">
            <mc:AlternateContent xmlns:mc="http://schemas.openxmlformats.org/markup-compatibility/2006">
              <mc:Choice xmlns:v="urn:schemas-microsoft-com:vml" Requires="v">
                <p:oleObj spid="_x0000_s858430" name="Equation" r:id="rId7" imgW="457200" imgH="241200" progId="Equation.3">
                  <p:embed/>
                </p:oleObj>
              </mc:Choice>
              <mc:Fallback>
                <p:oleObj name="Equation" r:id="rId7" imgW="457200" imgH="24120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8575" y="3578225"/>
                        <a:ext cx="84931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8119" name="Object 7"/>
          <p:cNvGraphicFramePr>
            <a:graphicFrameLocks noChangeAspect="1"/>
          </p:cNvGraphicFramePr>
          <p:nvPr/>
        </p:nvGraphicFramePr>
        <p:xfrm>
          <a:off x="3454400" y="4013200"/>
          <a:ext cx="2227263" cy="850900"/>
        </p:xfrm>
        <a:graphic>
          <a:graphicData uri="http://schemas.openxmlformats.org/presentationml/2006/ole">
            <mc:AlternateContent xmlns:mc="http://schemas.openxmlformats.org/markup-compatibility/2006">
              <mc:Choice xmlns:v="urn:schemas-microsoft-com:vml" Requires="v">
                <p:oleObj spid="_x0000_s858431" name="Equation" r:id="rId9" imgW="1130040" imgH="431640" progId="Equation.3">
                  <p:embed/>
                </p:oleObj>
              </mc:Choice>
              <mc:Fallback>
                <p:oleObj name="Equation" r:id="rId9" imgW="1130040" imgH="43164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4400" y="4013200"/>
                        <a:ext cx="2227263"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58120" name="Object 8"/>
          <p:cNvGraphicFramePr>
            <a:graphicFrameLocks noChangeAspect="1"/>
          </p:cNvGraphicFramePr>
          <p:nvPr/>
        </p:nvGraphicFramePr>
        <p:xfrm>
          <a:off x="3486150" y="5024438"/>
          <a:ext cx="2203450" cy="850900"/>
        </p:xfrm>
        <a:graphic>
          <a:graphicData uri="http://schemas.openxmlformats.org/presentationml/2006/ole">
            <mc:AlternateContent xmlns:mc="http://schemas.openxmlformats.org/markup-compatibility/2006">
              <mc:Choice xmlns:v="urn:schemas-microsoft-com:vml" Requires="v">
                <p:oleObj spid="_x0000_s858432" name="Equation" r:id="rId11" imgW="1117440" imgH="431640" progId="Equation.3">
                  <p:embed/>
                </p:oleObj>
              </mc:Choice>
              <mc:Fallback>
                <p:oleObj name="Equation" r:id="rId11" imgW="1117440" imgH="43164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86150" y="5024438"/>
                        <a:ext cx="220345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7CACF20D-A1E7-4636-A474-55F77162ED19}"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095D0782-C254-4751-AA0D-842946F46447}" type="slidenum">
              <a:rPr lang="en-US"/>
              <a:pPr/>
              <a:t>61</a:t>
            </a:fld>
            <a:endParaRPr lang="en-US"/>
          </a:p>
        </p:txBody>
      </p:sp>
      <p:sp>
        <p:nvSpPr>
          <p:cNvPr id="859138" name="Rectangle 2"/>
          <p:cNvSpPr>
            <a:spLocks noGrp="1" noChangeArrowheads="1"/>
          </p:cNvSpPr>
          <p:nvPr>
            <p:ph type="title"/>
          </p:nvPr>
        </p:nvSpPr>
        <p:spPr/>
        <p:txBody>
          <a:bodyPr/>
          <a:lstStyle/>
          <a:p>
            <a:r>
              <a:rPr lang="en-US" sz="3400"/>
              <a:t>Computational Considerations (cont.)</a:t>
            </a:r>
          </a:p>
        </p:txBody>
      </p:sp>
      <p:sp>
        <p:nvSpPr>
          <p:cNvPr id="859139" name="Rectangle 3"/>
          <p:cNvSpPr>
            <a:spLocks noGrp="1" noChangeArrowheads="1"/>
          </p:cNvSpPr>
          <p:nvPr>
            <p:ph type="body" idx="1"/>
          </p:nvPr>
        </p:nvSpPr>
        <p:spPr/>
        <p:txBody>
          <a:bodyPr/>
          <a:lstStyle/>
          <a:p>
            <a:endParaRPr lang="en-US" sz="2200"/>
          </a:p>
          <a:p>
            <a:endParaRPr lang="en-US" sz="2200"/>
          </a:p>
          <a:p>
            <a:endParaRPr lang="en-US" sz="2200"/>
          </a:p>
          <a:p>
            <a:r>
              <a:rPr lang="en-US" sz="2200"/>
              <a:t>To minimize aliasing, N must be large</a:t>
            </a:r>
          </a:p>
        </p:txBody>
      </p:sp>
      <p:graphicFrame>
        <p:nvGraphicFramePr>
          <p:cNvPr id="859140" name="Object 4"/>
          <p:cNvGraphicFramePr>
            <a:graphicFrameLocks noChangeAspect="1"/>
          </p:cNvGraphicFramePr>
          <p:nvPr/>
        </p:nvGraphicFramePr>
        <p:xfrm>
          <a:off x="2698750" y="1511300"/>
          <a:ext cx="3787775" cy="996950"/>
        </p:xfrm>
        <a:graphic>
          <a:graphicData uri="http://schemas.openxmlformats.org/presentationml/2006/ole">
            <mc:AlternateContent xmlns:mc="http://schemas.openxmlformats.org/markup-compatibility/2006">
              <mc:Choice xmlns:v="urn:schemas-microsoft-com:vml" Requires="v">
                <p:oleObj spid="_x0000_s859218" name="Equation" r:id="rId4" imgW="1688760" imgH="444240" progId="Equation.3">
                  <p:embed/>
                </p:oleObj>
              </mc:Choice>
              <mc:Fallback>
                <p:oleObj name="Equation" r:id="rId4" imgW="1688760" imgH="4442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750" y="1511300"/>
                        <a:ext cx="3787775"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029F58F7-011A-454A-834F-A98041A962F2}"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4995F790-565E-4C40-9B05-CB0BF1B079B1}" type="slidenum">
              <a:rPr lang="en-US"/>
              <a:pPr/>
              <a:t>62</a:t>
            </a:fld>
            <a:endParaRPr lang="en-US"/>
          </a:p>
        </p:txBody>
      </p:sp>
      <p:sp>
        <p:nvSpPr>
          <p:cNvPr id="860162" name="Rectangle 2"/>
          <p:cNvSpPr>
            <a:spLocks noGrp="1" noChangeArrowheads="1"/>
          </p:cNvSpPr>
          <p:nvPr>
            <p:ph type="title"/>
          </p:nvPr>
        </p:nvSpPr>
        <p:spPr/>
        <p:txBody>
          <a:bodyPr/>
          <a:lstStyle/>
          <a:p>
            <a:r>
              <a:rPr lang="en-US" dirty="0" err="1"/>
              <a:t>Cepstral</a:t>
            </a:r>
            <a:r>
              <a:rPr lang="en-US" dirty="0"/>
              <a:t> Analysis of Speech </a:t>
            </a:r>
            <a:endParaRPr lang="en-US" b="0" dirty="0"/>
          </a:p>
        </p:txBody>
      </p:sp>
      <p:sp>
        <p:nvSpPr>
          <p:cNvPr id="860163" name="Rectangle 3"/>
          <p:cNvSpPr>
            <a:spLocks noGrp="1" noChangeArrowheads="1"/>
          </p:cNvSpPr>
          <p:nvPr>
            <p:ph type="body" idx="1"/>
          </p:nvPr>
        </p:nvSpPr>
        <p:spPr/>
        <p:txBody>
          <a:bodyPr/>
          <a:lstStyle/>
          <a:p>
            <a:r>
              <a:rPr lang="en-US" sz="1800" dirty="0"/>
              <a:t>For </a:t>
            </a:r>
            <a:r>
              <a:rPr lang="en-US" sz="1800" b="1" dirty="0">
                <a:solidFill>
                  <a:srgbClr val="CC00FF"/>
                </a:solidFill>
              </a:rPr>
              <a:t>voiced</a:t>
            </a:r>
            <a:r>
              <a:rPr lang="en-US" sz="1800" dirty="0"/>
              <a:t> speech:</a:t>
            </a:r>
          </a:p>
          <a:p>
            <a:endParaRPr lang="en-US" sz="1800" dirty="0"/>
          </a:p>
          <a:p>
            <a:endParaRPr lang="en-US" sz="1800" dirty="0"/>
          </a:p>
          <a:p>
            <a:endParaRPr lang="en-US" sz="1800" dirty="0"/>
          </a:p>
          <a:p>
            <a:r>
              <a:rPr lang="en-US" sz="1800" dirty="0"/>
              <a:t>For </a:t>
            </a:r>
            <a:r>
              <a:rPr lang="en-US" sz="1800" b="1" dirty="0">
                <a:solidFill>
                  <a:srgbClr val="CC00FF"/>
                </a:solidFill>
              </a:rPr>
              <a:t>unvoiced</a:t>
            </a:r>
            <a:r>
              <a:rPr lang="en-US" sz="1800" dirty="0"/>
              <a:t> speech: </a:t>
            </a:r>
          </a:p>
          <a:p>
            <a:pPr algn="ctr">
              <a:buFont typeface="Wingdings" pitchFamily="2" charset="2"/>
              <a:buNone/>
            </a:pPr>
            <a:r>
              <a:rPr lang="en-US" sz="1800" i="1" dirty="0"/>
              <a:t>s</a:t>
            </a:r>
            <a:r>
              <a:rPr lang="en-US" sz="1800" dirty="0"/>
              <a:t>[</a:t>
            </a:r>
            <a:r>
              <a:rPr lang="en-US" sz="1800" i="1" dirty="0"/>
              <a:t>n</a:t>
            </a:r>
            <a:r>
              <a:rPr lang="en-US" sz="1800" dirty="0"/>
              <a:t>]=</a:t>
            </a:r>
            <a:r>
              <a:rPr lang="en-US" sz="1800" i="1" dirty="0"/>
              <a:t>w</a:t>
            </a:r>
            <a:r>
              <a:rPr lang="en-US" sz="1800" dirty="0"/>
              <a:t>[</a:t>
            </a:r>
            <a:r>
              <a:rPr lang="en-US" sz="1800" i="1" dirty="0"/>
              <a:t>n</a:t>
            </a:r>
            <a:r>
              <a:rPr lang="en-US" sz="1800" dirty="0"/>
              <a:t>]*</a:t>
            </a:r>
            <a:r>
              <a:rPr lang="en-US" sz="1800" i="1" dirty="0"/>
              <a:t>v</a:t>
            </a:r>
            <a:r>
              <a:rPr lang="en-US" sz="1800" dirty="0"/>
              <a:t>[</a:t>
            </a:r>
            <a:r>
              <a:rPr lang="en-US" sz="1800" i="1" dirty="0"/>
              <a:t>n</a:t>
            </a:r>
            <a:r>
              <a:rPr lang="en-US" sz="1800" dirty="0"/>
              <a:t>]*</a:t>
            </a:r>
            <a:r>
              <a:rPr lang="en-US" sz="1800" i="1" dirty="0"/>
              <a:t>r</a:t>
            </a:r>
            <a:r>
              <a:rPr lang="en-US" sz="1800" dirty="0"/>
              <a:t>[</a:t>
            </a:r>
            <a:r>
              <a:rPr lang="en-US" sz="1800" i="1" dirty="0"/>
              <a:t>n</a:t>
            </a:r>
            <a:r>
              <a:rPr lang="en-US" sz="1800" dirty="0"/>
              <a:t>]= </a:t>
            </a:r>
            <a:r>
              <a:rPr lang="en-US" sz="1800" i="1" dirty="0"/>
              <a:t>w</a:t>
            </a:r>
            <a:r>
              <a:rPr lang="en-US" sz="1800" dirty="0"/>
              <a:t>[</a:t>
            </a:r>
            <a:r>
              <a:rPr lang="en-US" sz="1800" i="1" dirty="0"/>
              <a:t>n</a:t>
            </a:r>
            <a:r>
              <a:rPr lang="en-US" sz="1800" dirty="0"/>
              <a:t>]* </a:t>
            </a:r>
            <a:r>
              <a:rPr lang="en-US" sz="1800" i="1" dirty="0" err="1"/>
              <a:t>h</a:t>
            </a:r>
            <a:r>
              <a:rPr lang="en-US" sz="1800" i="1" baseline="-25000" dirty="0" err="1"/>
              <a:t>u</a:t>
            </a:r>
            <a:r>
              <a:rPr lang="en-US" sz="1800" dirty="0"/>
              <a:t>[</a:t>
            </a:r>
            <a:r>
              <a:rPr lang="en-US" sz="1800" i="1" dirty="0"/>
              <a:t>n</a:t>
            </a:r>
            <a:r>
              <a:rPr lang="en-US" sz="1800" dirty="0"/>
              <a:t>]. </a:t>
            </a:r>
          </a:p>
          <a:p>
            <a:endParaRPr lang="en-US" sz="1800" dirty="0"/>
          </a:p>
        </p:txBody>
      </p:sp>
      <p:graphicFrame>
        <p:nvGraphicFramePr>
          <p:cNvPr id="860164" name="Object 4"/>
          <p:cNvGraphicFramePr>
            <a:graphicFrameLocks noChangeAspect="1"/>
          </p:cNvGraphicFramePr>
          <p:nvPr>
            <p:extLst>
              <p:ext uri="{D42A27DB-BD31-4B8C-83A1-F6EECF244321}">
                <p14:modId xmlns:p14="http://schemas.microsoft.com/office/powerpoint/2010/main" val="3216380339"/>
              </p:ext>
            </p:extLst>
          </p:nvPr>
        </p:nvGraphicFramePr>
        <p:xfrm>
          <a:off x="1249363" y="1797725"/>
          <a:ext cx="6635750" cy="855663"/>
        </p:xfrm>
        <a:graphic>
          <a:graphicData uri="http://schemas.openxmlformats.org/presentationml/2006/ole">
            <mc:AlternateContent xmlns:mc="http://schemas.openxmlformats.org/markup-compatibility/2006">
              <mc:Choice xmlns:v="urn:schemas-microsoft-com:vml" Requires="v">
                <p:oleObj spid="_x0000_s860242" name="Equation" r:id="rId4" imgW="3187440" imgH="431640" progId="Equation.3">
                  <p:embed/>
                </p:oleObj>
              </mc:Choice>
              <mc:Fallback>
                <p:oleObj name="Equation" r:id="rId4" imgW="3187440" imgH="4316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363" y="1797725"/>
                        <a:ext cx="6635750" cy="85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Cepstral</a:t>
            </a:r>
            <a:r>
              <a:rPr lang="en-US" dirty="0"/>
              <a:t> Analysis of Speech </a:t>
            </a:r>
          </a:p>
        </p:txBody>
      </p:sp>
      <p:sp>
        <p:nvSpPr>
          <p:cNvPr id="3" name="Content Placeholder 2"/>
          <p:cNvSpPr>
            <a:spLocks noGrp="1"/>
          </p:cNvSpPr>
          <p:nvPr>
            <p:ph idx="1"/>
          </p:nvPr>
        </p:nvSpPr>
        <p:spPr/>
        <p:txBody>
          <a:bodyPr/>
          <a:lstStyle/>
          <a:p>
            <a:pPr lvl="0">
              <a:buClr>
                <a:srgbClr val="CC0000"/>
              </a:buClr>
            </a:pPr>
            <a:r>
              <a:rPr lang="en-US" sz="1800" dirty="0">
                <a:solidFill>
                  <a:srgbClr val="000000"/>
                </a:solidFill>
              </a:rPr>
              <a:t>Contributions to the </a:t>
            </a:r>
            <a:r>
              <a:rPr lang="en-US" sz="1800" dirty="0" err="1">
                <a:solidFill>
                  <a:srgbClr val="000000"/>
                </a:solidFill>
              </a:rPr>
              <a:t>cepstrum</a:t>
            </a:r>
            <a:r>
              <a:rPr lang="en-US" sz="1800" dirty="0">
                <a:solidFill>
                  <a:srgbClr val="000000"/>
                </a:solidFill>
              </a:rPr>
              <a:t> due to periodic excitation will occur at integer multiples of the fundamental period. </a:t>
            </a:r>
          </a:p>
          <a:p>
            <a:pPr lvl="0">
              <a:buClr>
                <a:srgbClr val="CC0000"/>
              </a:buClr>
            </a:pPr>
            <a:r>
              <a:rPr lang="en-US" sz="1800" dirty="0">
                <a:solidFill>
                  <a:srgbClr val="000000"/>
                </a:solidFill>
              </a:rPr>
              <a:t>Contributions due to the glottal waveform (for voiced speech), vocal tract, and radiation will be concentrated in the low </a:t>
            </a:r>
            <a:r>
              <a:rPr lang="en-US" sz="1800" i="1" dirty="0" err="1">
                <a:solidFill>
                  <a:srgbClr val="000000"/>
                </a:solidFill>
              </a:rPr>
              <a:t>quefrency</a:t>
            </a:r>
            <a:r>
              <a:rPr lang="en-US" sz="1800" i="1" dirty="0">
                <a:solidFill>
                  <a:srgbClr val="000000"/>
                </a:solidFill>
              </a:rPr>
              <a:t> </a:t>
            </a:r>
            <a:r>
              <a:rPr lang="en-US" sz="1800" dirty="0">
                <a:solidFill>
                  <a:srgbClr val="000000"/>
                </a:solidFill>
              </a:rPr>
              <a:t>region, and will decay rapidly with </a:t>
            </a:r>
            <a:r>
              <a:rPr lang="en-US" sz="1800" i="1" dirty="0">
                <a:solidFill>
                  <a:srgbClr val="000000"/>
                </a:solidFill>
              </a:rPr>
              <a:t>n</a:t>
            </a:r>
            <a:r>
              <a:rPr lang="en-US" sz="1800" dirty="0">
                <a:solidFill>
                  <a:srgbClr val="000000"/>
                </a:solidFill>
              </a:rPr>
              <a:t>. </a:t>
            </a:r>
          </a:p>
          <a:p>
            <a:pPr lvl="0">
              <a:buClr>
                <a:srgbClr val="CC0000"/>
              </a:buClr>
            </a:pPr>
            <a:r>
              <a:rPr lang="en-US" sz="1800" dirty="0">
                <a:solidFill>
                  <a:srgbClr val="000000"/>
                </a:solidFill>
              </a:rPr>
              <a:t>Deconvolution can be achieved by multiplying the </a:t>
            </a:r>
            <a:r>
              <a:rPr lang="en-US" sz="1800" dirty="0" err="1">
                <a:solidFill>
                  <a:srgbClr val="000000"/>
                </a:solidFill>
              </a:rPr>
              <a:t>cepstrum</a:t>
            </a:r>
            <a:r>
              <a:rPr lang="en-US" sz="1800" dirty="0">
                <a:solidFill>
                  <a:srgbClr val="000000"/>
                </a:solidFill>
              </a:rPr>
              <a:t> with an appropriate window, </a:t>
            </a:r>
            <a:r>
              <a:rPr lang="en-US" sz="1800" i="1" dirty="0">
                <a:solidFill>
                  <a:srgbClr val="000000"/>
                </a:solidFill>
              </a:rPr>
              <a:t>l</a:t>
            </a:r>
            <a:r>
              <a:rPr lang="en-US" sz="1800" dirty="0">
                <a:solidFill>
                  <a:srgbClr val="000000"/>
                </a:solidFill>
              </a:rPr>
              <a:t>[</a:t>
            </a:r>
            <a:r>
              <a:rPr lang="en-US" sz="1800" i="1" dirty="0">
                <a:solidFill>
                  <a:srgbClr val="000000"/>
                </a:solidFill>
              </a:rPr>
              <a:t>n</a:t>
            </a:r>
            <a:r>
              <a:rPr lang="en-US" sz="1800" dirty="0">
                <a:solidFill>
                  <a:srgbClr val="000000"/>
                </a:solidFill>
              </a:rPr>
              <a:t>].</a:t>
            </a:r>
            <a:endParaRPr lang="en-US" sz="1300" dirty="0">
              <a:solidFill>
                <a:srgbClr val="000000"/>
              </a:solidFill>
            </a:endParaRPr>
          </a:p>
          <a:p>
            <a:endParaRPr lang="en-US" dirty="0"/>
          </a:p>
        </p:txBody>
      </p:sp>
      <p:sp>
        <p:nvSpPr>
          <p:cNvPr id="4" name="Date Placeholder 3"/>
          <p:cNvSpPr>
            <a:spLocks noGrp="1"/>
          </p:cNvSpPr>
          <p:nvPr>
            <p:ph type="dt" sz="half" idx="10"/>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11"/>
          </p:nvPr>
        </p:nvSpPr>
        <p:spPr/>
        <p:txBody>
          <a:bodyPr/>
          <a:lstStyle/>
          <a:p>
            <a:r>
              <a:rPr lang="en-US" smtClean="0"/>
              <a:t>Veton Këpuska</a:t>
            </a:r>
            <a:endParaRPr lang="en-US"/>
          </a:p>
        </p:txBody>
      </p:sp>
      <p:sp>
        <p:nvSpPr>
          <p:cNvPr id="6" name="Slide Number Placeholder 5"/>
          <p:cNvSpPr>
            <a:spLocks noGrp="1"/>
          </p:cNvSpPr>
          <p:nvPr>
            <p:ph type="sldNum" sz="quarter" idx="12"/>
          </p:nvPr>
        </p:nvSpPr>
        <p:spPr/>
        <p:txBody>
          <a:bodyPr/>
          <a:lstStyle/>
          <a:p>
            <a:fld id="{017E8A54-2ECA-4DC4-8D87-9F6E9AEF03EF}" type="slidenum">
              <a:rPr lang="en-US" smtClean="0"/>
              <a:pPr/>
              <a:t>63</a:t>
            </a:fld>
            <a:endParaRPr lang="en-US"/>
          </a:p>
        </p:txBody>
      </p:sp>
    </p:spTree>
    <p:extLst>
      <p:ext uri="{BB962C8B-B14F-4D97-AF65-F5344CB8AC3E}">
        <p14:creationId xmlns:p14="http://schemas.microsoft.com/office/powerpoint/2010/main" val="38739351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E7066E01-2423-45AA-841D-34D8D44A68C0}"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98BD297F-84DA-44B0-A4F8-161F23AE1CE6}" type="slidenum">
              <a:rPr lang="en-US"/>
              <a:pPr/>
              <a:t>64</a:t>
            </a:fld>
            <a:endParaRPr lang="en-US"/>
          </a:p>
        </p:txBody>
      </p:sp>
      <p:sp>
        <p:nvSpPr>
          <p:cNvPr id="861186" name="Rectangle 2"/>
          <p:cNvSpPr>
            <a:spLocks noGrp="1" noChangeArrowheads="1"/>
          </p:cNvSpPr>
          <p:nvPr>
            <p:ph type="title"/>
          </p:nvPr>
        </p:nvSpPr>
        <p:spPr/>
        <p:txBody>
          <a:bodyPr/>
          <a:lstStyle/>
          <a:p>
            <a:r>
              <a:rPr lang="en-US"/>
              <a:t>Cepstral Analysis of Speech</a:t>
            </a:r>
          </a:p>
        </p:txBody>
      </p:sp>
      <p:sp>
        <p:nvSpPr>
          <p:cNvPr id="861187" name="Rectangle 3"/>
          <p:cNvSpPr>
            <a:spLocks noGrp="1" noChangeArrowheads="1"/>
          </p:cNvSpPr>
          <p:nvPr>
            <p:ph type="body" idx="1"/>
          </p:nvPr>
        </p:nvSpPr>
        <p:spPr/>
        <p:txBody>
          <a:bodyPr/>
          <a:lstStyle/>
          <a:p>
            <a:pPr marL="571500" indent="-571500"/>
            <a:endParaRPr lang="en-US"/>
          </a:p>
          <a:p>
            <a:pPr marL="571500" indent="-571500"/>
            <a:endParaRPr lang="en-US"/>
          </a:p>
          <a:p>
            <a:pPr marL="571500" indent="-571500"/>
            <a:endParaRPr lang="en-US"/>
          </a:p>
          <a:p>
            <a:pPr marL="571500" indent="-571500"/>
            <a:endParaRPr lang="en-US"/>
          </a:p>
          <a:p>
            <a:pPr marL="571500" indent="-571500">
              <a:buFont typeface="Wingdings" pitchFamily="2" charset="2"/>
              <a:buNone/>
            </a:pPr>
            <a:r>
              <a:rPr lang="en-US" sz="2000"/>
              <a:t>	Where D* is the characteristic system that converts convolution into addition.</a:t>
            </a:r>
          </a:p>
          <a:p>
            <a:pPr marL="571500" indent="-571500">
              <a:buFont typeface="Wingdings" pitchFamily="2" charset="2"/>
              <a:buNone/>
            </a:pPr>
            <a:endParaRPr lang="en-US" sz="2000"/>
          </a:p>
          <a:p>
            <a:pPr marL="571500" indent="-571500"/>
            <a:r>
              <a:rPr lang="en-US" sz="2200"/>
              <a:t>Thus cepstral analysis can be used for pitch extraction and formant tracking.</a:t>
            </a:r>
          </a:p>
        </p:txBody>
      </p:sp>
      <p:pic>
        <p:nvPicPr>
          <p:cNvPr id="861188" name="Picture 4"/>
          <p:cNvPicPr>
            <a:picLocks noChangeAspect="1" noChangeArrowheads="1"/>
          </p:cNvPicPr>
          <p:nvPr/>
        </p:nvPicPr>
        <p:blipFill>
          <a:blip r:embed="rId3" cstate="print"/>
          <a:srcRect/>
          <a:stretch>
            <a:fillRect/>
          </a:stretch>
        </p:blipFill>
        <p:spPr bwMode="auto">
          <a:xfrm>
            <a:off x="1536700" y="1457325"/>
            <a:ext cx="6097588" cy="1687513"/>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3B192E-4C48-4261-BE08-5739C8C62712}"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4591AEF7-0848-46AA-9617-F2544D948DF3}" type="slidenum">
              <a:rPr lang="en-US"/>
              <a:pPr/>
              <a:t>65</a:t>
            </a:fld>
            <a:endParaRPr lang="en-US"/>
          </a:p>
        </p:txBody>
      </p:sp>
      <p:sp>
        <p:nvSpPr>
          <p:cNvPr id="862210" name="Rectangle 2"/>
          <p:cNvSpPr>
            <a:spLocks noGrp="1" noChangeArrowheads="1"/>
          </p:cNvSpPr>
          <p:nvPr>
            <p:ph type="title"/>
          </p:nvPr>
        </p:nvSpPr>
        <p:spPr/>
        <p:txBody>
          <a:bodyPr/>
          <a:lstStyle/>
          <a:p>
            <a:r>
              <a:rPr lang="en-US" sz="3400"/>
              <a:t>Example of Cepstral Analysis of Vowel (Rectangular Window) </a:t>
            </a:r>
            <a:endParaRPr lang="en-US" sz="3400" b="0"/>
          </a:p>
        </p:txBody>
      </p:sp>
      <p:pic>
        <p:nvPicPr>
          <p:cNvPr id="862211"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A32D5E-B162-46F6-AC45-2708EEAF34E6}"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47E44C0-7FAC-4809-AAA5-38B1C5E4150E}" type="slidenum">
              <a:rPr lang="en-US"/>
              <a:pPr/>
              <a:t>66</a:t>
            </a:fld>
            <a:endParaRPr lang="en-US"/>
          </a:p>
        </p:txBody>
      </p:sp>
      <p:sp>
        <p:nvSpPr>
          <p:cNvPr id="863234" name="Rectangle 2"/>
          <p:cNvSpPr>
            <a:spLocks noGrp="1" noChangeArrowheads="1"/>
          </p:cNvSpPr>
          <p:nvPr>
            <p:ph type="title"/>
          </p:nvPr>
        </p:nvSpPr>
        <p:spPr/>
        <p:txBody>
          <a:bodyPr/>
          <a:lstStyle/>
          <a:p>
            <a:r>
              <a:rPr lang="en-US" sz="3400" dirty="0"/>
              <a:t>Example of </a:t>
            </a:r>
            <a:r>
              <a:rPr lang="en-US" sz="3400" dirty="0" err="1"/>
              <a:t>Cepstral</a:t>
            </a:r>
            <a:r>
              <a:rPr lang="en-US" sz="3400" dirty="0"/>
              <a:t> Analysis of Vowel (</a:t>
            </a:r>
            <a:r>
              <a:rPr lang="en-US" sz="3400" dirty="0" smtClean="0"/>
              <a:t>Tapered </a:t>
            </a:r>
            <a:r>
              <a:rPr lang="en-US" sz="3400" dirty="0"/>
              <a:t>Window) </a:t>
            </a:r>
            <a:endParaRPr lang="en-US" sz="3400" b="0" dirty="0"/>
          </a:p>
        </p:txBody>
      </p:sp>
      <p:pic>
        <p:nvPicPr>
          <p:cNvPr id="863235"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5A9534-97FD-4B52-8D0A-B30C4B50F71E}"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E6CCE97-8BE5-40DA-BE8E-8C7858B316EA}" type="slidenum">
              <a:rPr lang="en-US"/>
              <a:pPr/>
              <a:t>67</a:t>
            </a:fld>
            <a:endParaRPr lang="en-US"/>
          </a:p>
        </p:txBody>
      </p:sp>
      <p:sp>
        <p:nvSpPr>
          <p:cNvPr id="864258" name="Rectangle 2"/>
          <p:cNvSpPr>
            <a:spLocks noGrp="1" noChangeArrowheads="1"/>
          </p:cNvSpPr>
          <p:nvPr>
            <p:ph type="title"/>
          </p:nvPr>
        </p:nvSpPr>
        <p:spPr/>
        <p:txBody>
          <a:bodyPr/>
          <a:lstStyle/>
          <a:p>
            <a:r>
              <a:rPr lang="en-US" sz="3400"/>
              <a:t>Example of Cepstral Analysis of Fricative (Rectangular Window) </a:t>
            </a:r>
            <a:endParaRPr lang="en-US" sz="3400" b="0"/>
          </a:p>
        </p:txBody>
      </p:sp>
      <p:pic>
        <p:nvPicPr>
          <p:cNvPr id="864259"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04A135-DD09-426E-88B9-F8E83DC11E2A}"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E15ED219-29C7-4246-930E-6A1D71DCF10D}" type="slidenum">
              <a:rPr lang="en-US"/>
              <a:pPr/>
              <a:t>68</a:t>
            </a:fld>
            <a:endParaRPr lang="en-US"/>
          </a:p>
        </p:txBody>
      </p:sp>
      <p:sp>
        <p:nvSpPr>
          <p:cNvPr id="865282" name="Rectangle 2"/>
          <p:cNvSpPr>
            <a:spLocks noGrp="1" noChangeArrowheads="1"/>
          </p:cNvSpPr>
          <p:nvPr>
            <p:ph type="title"/>
          </p:nvPr>
        </p:nvSpPr>
        <p:spPr/>
        <p:txBody>
          <a:bodyPr/>
          <a:lstStyle/>
          <a:p>
            <a:r>
              <a:rPr lang="en-US" sz="3400" dirty="0"/>
              <a:t>Example of </a:t>
            </a:r>
            <a:r>
              <a:rPr lang="en-US" sz="3400" dirty="0" err="1"/>
              <a:t>Cepstral</a:t>
            </a:r>
            <a:r>
              <a:rPr lang="en-US" sz="3400" dirty="0"/>
              <a:t> Analysis of Fricative (</a:t>
            </a:r>
            <a:r>
              <a:rPr lang="en-US" sz="3400" dirty="0" smtClean="0"/>
              <a:t>Tapered </a:t>
            </a:r>
            <a:r>
              <a:rPr lang="en-US" sz="3400" dirty="0"/>
              <a:t>Window) </a:t>
            </a:r>
            <a:endParaRPr lang="en-US" sz="3400" b="0" dirty="0"/>
          </a:p>
        </p:txBody>
      </p:sp>
      <p:pic>
        <p:nvPicPr>
          <p:cNvPr id="865283" name="Picture 3"/>
          <p:cNvPicPr>
            <a:picLocks noGrp="1" noChangeAspect="1" noChangeArrowheads="1"/>
          </p:cNvPicPr>
          <p:nvPr>
            <p:ph type="body" idx="1"/>
          </p:nvPr>
        </p:nvPicPr>
        <p:blipFill>
          <a:blip r:embed="rId3" cstate="print"/>
          <a:srcRect/>
          <a:stretch>
            <a:fillRect/>
          </a:stretch>
        </p:blip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7ED53A28-3F22-4045-822C-15F2AF761E82}"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2CEA8204-0A3D-4CCB-8876-81D0A22B24CD}" type="slidenum">
              <a:rPr lang="en-US"/>
              <a:pPr/>
              <a:t>69</a:t>
            </a:fld>
            <a:endParaRPr lang="en-US"/>
          </a:p>
        </p:txBody>
      </p:sp>
      <p:sp>
        <p:nvSpPr>
          <p:cNvPr id="866306" name="Rectangle 2"/>
          <p:cNvSpPr>
            <a:spLocks noGrp="1" noChangeArrowheads="1"/>
          </p:cNvSpPr>
          <p:nvPr>
            <p:ph type="title"/>
          </p:nvPr>
        </p:nvSpPr>
        <p:spPr/>
        <p:txBody>
          <a:bodyPr/>
          <a:lstStyle/>
          <a:p>
            <a:r>
              <a:rPr lang="en-US" sz="3400"/>
              <a:t>The Use of Cepstrum for Speech Recognition </a:t>
            </a:r>
            <a:endParaRPr lang="en-US" sz="3400" b="0"/>
          </a:p>
        </p:txBody>
      </p:sp>
      <p:sp>
        <p:nvSpPr>
          <p:cNvPr id="866307" name="Rectangle 3"/>
          <p:cNvSpPr>
            <a:spLocks noGrp="1" noChangeArrowheads="1"/>
          </p:cNvSpPr>
          <p:nvPr>
            <p:ph type="body" idx="1"/>
          </p:nvPr>
        </p:nvSpPr>
        <p:spPr>
          <a:xfrm>
            <a:off x="709613" y="1466850"/>
            <a:ext cx="8005762" cy="4572000"/>
          </a:xfrm>
        </p:spPr>
        <p:txBody>
          <a:bodyPr/>
          <a:lstStyle/>
          <a:p>
            <a:pPr>
              <a:spcBef>
                <a:spcPts val="2475"/>
              </a:spcBef>
              <a:spcAft>
                <a:spcPts val="1325"/>
              </a:spcAft>
            </a:pPr>
            <a:r>
              <a:rPr lang="en-US" sz="1600"/>
              <a:t>Many current speech recognition systems represent the speech signal as a set of cepstral coefficients, computed at a fixed frame rate. In addition, the time derivatives of the cepstral coefficients have also been used.</a:t>
            </a:r>
          </a:p>
        </p:txBody>
      </p:sp>
      <p:pic>
        <p:nvPicPr>
          <p:cNvPr id="866308" name="Picture 4"/>
          <p:cNvPicPr>
            <a:picLocks noChangeAspect="1" noChangeArrowheads="1"/>
          </p:cNvPicPr>
          <p:nvPr/>
        </p:nvPicPr>
        <p:blipFill>
          <a:blip r:embed="rId3" cstate="print"/>
          <a:srcRect/>
          <a:stretch>
            <a:fillRect/>
          </a:stretch>
        </p:blipFill>
        <p:spPr bwMode="auto">
          <a:xfrm>
            <a:off x="1138238" y="2562225"/>
            <a:ext cx="6810375" cy="350520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6" name="Rectangle 4"/>
          <p:cNvSpPr>
            <a:spLocks noGrp="1" noChangeArrowheads="1"/>
          </p:cNvSpPr>
          <p:nvPr>
            <p:ph type="ctrTitle"/>
          </p:nvPr>
        </p:nvSpPr>
        <p:spPr/>
        <p:txBody>
          <a:bodyPr/>
          <a:lstStyle/>
          <a:p>
            <a:r>
              <a:rPr lang="en-US"/>
              <a:t>Feature Extraction:</a:t>
            </a:r>
          </a:p>
        </p:txBody>
      </p:sp>
      <p:sp>
        <p:nvSpPr>
          <p:cNvPr id="1236997" name="Rectangle 5"/>
          <p:cNvSpPr>
            <a:spLocks noGrp="1" noChangeArrowheads="1"/>
          </p:cNvSpPr>
          <p:nvPr>
            <p:ph type="subTitle" idx="1"/>
          </p:nvPr>
        </p:nvSpPr>
        <p:spPr/>
        <p:txBody>
          <a:bodyPr/>
          <a:lstStyle/>
          <a:p>
            <a:r>
              <a:rPr lang="en-US" dirty="0" smtClean="0"/>
              <a:t>Mel-Filtered </a:t>
            </a:r>
            <a:r>
              <a:rPr lang="en-US" dirty="0" err="1" smtClean="0"/>
              <a:t>Cepstral</a:t>
            </a:r>
            <a:r>
              <a:rPr lang="en-US" dirty="0" smtClean="0"/>
              <a:t> Coefficient (MFCC) </a:t>
            </a:r>
            <a:r>
              <a:rPr lang="en-US" dirty="0"/>
              <a:t>Vectors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3DD1FE1-8BED-4C83-BB47-EB23A4856F38}"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41DE59C7-D8D8-4747-A1DF-204C73B929AF}" type="slidenum">
              <a:rPr lang="en-US"/>
              <a:pPr/>
              <a:t>70</a:t>
            </a:fld>
            <a:endParaRPr lang="en-US"/>
          </a:p>
        </p:txBody>
      </p:sp>
      <p:sp>
        <p:nvSpPr>
          <p:cNvPr id="867330" name="Rectangle 2"/>
          <p:cNvSpPr>
            <a:spLocks noGrp="1" noChangeArrowheads="1"/>
          </p:cNvSpPr>
          <p:nvPr>
            <p:ph type="title"/>
          </p:nvPr>
        </p:nvSpPr>
        <p:spPr/>
        <p:txBody>
          <a:bodyPr/>
          <a:lstStyle/>
          <a:p>
            <a:r>
              <a:rPr lang="en-US" sz="3400"/>
              <a:t>Statistical Properties of Cepstral Coefficients (Tohkura, 1987) </a:t>
            </a:r>
            <a:endParaRPr lang="en-US" sz="3400" b="0"/>
          </a:p>
        </p:txBody>
      </p:sp>
      <p:sp>
        <p:nvSpPr>
          <p:cNvPr id="867331" name="Rectangle 3"/>
          <p:cNvSpPr>
            <a:spLocks noGrp="1" noChangeArrowheads="1"/>
          </p:cNvSpPr>
          <p:nvPr>
            <p:ph type="body" idx="1"/>
          </p:nvPr>
        </p:nvSpPr>
        <p:spPr/>
        <p:txBody>
          <a:bodyPr/>
          <a:lstStyle/>
          <a:p>
            <a:pPr algn="just">
              <a:spcBef>
                <a:spcPts val="1850"/>
              </a:spcBef>
              <a:spcAft>
                <a:spcPts val="1875"/>
              </a:spcAft>
            </a:pPr>
            <a:r>
              <a:rPr lang="en-US" sz="2200" dirty="0"/>
              <a:t>From a digit database (100 speakers) over dial-up telephone </a:t>
            </a:r>
            <a:r>
              <a:rPr lang="en-US" sz="2200" dirty="0" smtClean="0"/>
              <a:t>lines</a:t>
            </a:r>
            <a:r>
              <a:rPr lang="en-US" sz="2200" dirty="0"/>
              <a:t> </a:t>
            </a:r>
            <a:r>
              <a:rPr lang="en-US" sz="2200" dirty="0" smtClean="0"/>
              <a:t>the following statistics were obtained:</a:t>
            </a:r>
            <a:endParaRPr lang="en-US" sz="2200" dirty="0"/>
          </a:p>
          <a:p>
            <a:pPr marL="0" indent="0" algn="just">
              <a:spcBef>
                <a:spcPts val="1850"/>
              </a:spcBef>
              <a:spcAft>
                <a:spcPts val="1875"/>
              </a:spcAft>
              <a:buNone/>
            </a:pPr>
            <a:endParaRPr lang="en-US" sz="2200" dirty="0"/>
          </a:p>
        </p:txBody>
      </p:sp>
      <p:pic>
        <p:nvPicPr>
          <p:cNvPr id="867332" name="Picture 4"/>
          <p:cNvPicPr>
            <a:picLocks noChangeAspect="1" noChangeArrowheads="1"/>
          </p:cNvPicPr>
          <p:nvPr/>
        </p:nvPicPr>
        <p:blipFill>
          <a:blip r:embed="rId3" cstate="print"/>
          <a:srcRect/>
          <a:stretch>
            <a:fillRect/>
          </a:stretch>
        </p:blipFill>
        <p:spPr bwMode="auto">
          <a:xfrm>
            <a:off x="2484511" y="2653931"/>
            <a:ext cx="4143375" cy="3495675"/>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47DC711A-CD67-487D-8C06-D849EA20186D}"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0242259F-0503-4AB4-BB12-2D6347EC4F43}" type="slidenum">
              <a:rPr lang="en-US"/>
              <a:pPr/>
              <a:t>71</a:t>
            </a:fld>
            <a:endParaRPr lang="en-US"/>
          </a:p>
        </p:txBody>
      </p:sp>
      <p:sp>
        <p:nvSpPr>
          <p:cNvPr id="868354" name="Rectangle 2"/>
          <p:cNvSpPr>
            <a:spLocks noGrp="1" noChangeArrowheads="1"/>
          </p:cNvSpPr>
          <p:nvPr>
            <p:ph type="title"/>
          </p:nvPr>
        </p:nvSpPr>
        <p:spPr/>
        <p:txBody>
          <a:bodyPr/>
          <a:lstStyle/>
          <a:p>
            <a:r>
              <a:rPr lang="en-US" sz="2600"/>
              <a:t>Mel-Frequency Cepstral Representation</a:t>
            </a:r>
            <a:br>
              <a:rPr lang="en-US" sz="2600"/>
            </a:br>
            <a:r>
              <a:rPr lang="en-US" sz="2200"/>
              <a:t>(Mermelstein &amp; Davis 1980)</a:t>
            </a:r>
            <a:r>
              <a:rPr lang="en-US" sz="3400"/>
              <a:t> </a:t>
            </a:r>
          </a:p>
        </p:txBody>
      </p:sp>
      <p:sp>
        <p:nvSpPr>
          <p:cNvPr id="868355" name="Rectangle 3"/>
          <p:cNvSpPr>
            <a:spLocks noGrp="1" noChangeArrowheads="1"/>
          </p:cNvSpPr>
          <p:nvPr>
            <p:ph type="body" idx="1"/>
          </p:nvPr>
        </p:nvSpPr>
        <p:spPr/>
        <p:txBody>
          <a:bodyPr/>
          <a:lstStyle/>
          <a:p>
            <a:r>
              <a:rPr lang="en-US" sz="1800"/>
              <a:t>Some recognition systems use Mel-scale cepstral coefficients to mimic auditory processing. (Mel frequency scale is linear up to 100 Hz and logarithmic thereafter.) This is done by multiplying the magnitude (or log magnitude) of S(e</a:t>
            </a:r>
            <a:r>
              <a:rPr lang="en-US" sz="1800" baseline="30000"/>
              <a:t>j</a:t>
            </a:r>
            <a:r>
              <a:rPr lang="en-US" sz="1800" baseline="30000">
                <a:sym typeface="Symbol" pitchFamily="18" charset="2"/>
              </a:rPr>
              <a:t></a:t>
            </a:r>
            <a:r>
              <a:rPr lang="en-US" sz="1800"/>
              <a:t>) with a set of filter weights as shown below:</a:t>
            </a:r>
          </a:p>
        </p:txBody>
      </p:sp>
      <p:pic>
        <p:nvPicPr>
          <p:cNvPr id="868356" name="Picture 4"/>
          <p:cNvPicPr>
            <a:picLocks noChangeAspect="1" noChangeArrowheads="1"/>
          </p:cNvPicPr>
          <p:nvPr/>
        </p:nvPicPr>
        <p:blipFill>
          <a:blip r:embed="rId3" cstate="print"/>
          <a:srcRect/>
          <a:stretch>
            <a:fillRect/>
          </a:stretch>
        </p:blipFill>
        <p:spPr bwMode="auto">
          <a:xfrm>
            <a:off x="633413" y="3105150"/>
            <a:ext cx="7853362" cy="2914650"/>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A6340035-3B64-46F5-979A-557C0ACFF2F4}" type="datetime3">
              <a:rPr lang="en-US"/>
              <a:pPr/>
              <a:t>15 February 2018</a:t>
            </a:fld>
            <a:endParaRPr lang="en-US"/>
          </a:p>
        </p:txBody>
      </p:sp>
      <p:sp>
        <p:nvSpPr>
          <p:cNvPr id="6" name="Footer Placeholder 4"/>
          <p:cNvSpPr>
            <a:spLocks noGrp="1"/>
          </p:cNvSpPr>
          <p:nvPr>
            <p:ph type="ftr" sz="quarter" idx="11"/>
          </p:nvPr>
        </p:nvSpPr>
        <p:spPr/>
        <p:txBody>
          <a:bodyPr/>
          <a:lstStyle/>
          <a:p>
            <a:r>
              <a:rPr lang="en-US"/>
              <a:t>Veton Këpuska</a:t>
            </a:r>
          </a:p>
        </p:txBody>
      </p:sp>
      <p:sp>
        <p:nvSpPr>
          <p:cNvPr id="7" name="Slide Number Placeholder 5"/>
          <p:cNvSpPr>
            <a:spLocks noGrp="1"/>
          </p:cNvSpPr>
          <p:nvPr>
            <p:ph type="sldNum" sz="quarter" idx="12"/>
          </p:nvPr>
        </p:nvSpPr>
        <p:spPr/>
        <p:txBody>
          <a:bodyPr/>
          <a:lstStyle/>
          <a:p>
            <a:fld id="{C521FE19-78DF-402D-BE91-2FA9D47558B5}" type="slidenum">
              <a:rPr lang="en-US"/>
              <a:pPr/>
              <a:t>72</a:t>
            </a:fld>
            <a:endParaRPr lang="en-US"/>
          </a:p>
        </p:txBody>
      </p:sp>
      <p:sp>
        <p:nvSpPr>
          <p:cNvPr id="869378" name="Rectangle 2"/>
          <p:cNvSpPr>
            <a:spLocks noGrp="1" noChangeArrowheads="1"/>
          </p:cNvSpPr>
          <p:nvPr>
            <p:ph type="title"/>
          </p:nvPr>
        </p:nvSpPr>
        <p:spPr/>
        <p:txBody>
          <a:bodyPr/>
          <a:lstStyle/>
          <a:p>
            <a:r>
              <a:rPr lang="en-US" sz="3400"/>
              <a:t>Signal Representation Comparisons </a:t>
            </a:r>
            <a:endParaRPr lang="en-US" sz="3400" b="0"/>
          </a:p>
        </p:txBody>
      </p:sp>
      <p:sp>
        <p:nvSpPr>
          <p:cNvPr id="869379" name="Rectangle 3"/>
          <p:cNvSpPr>
            <a:spLocks noGrp="1" noChangeArrowheads="1"/>
          </p:cNvSpPr>
          <p:nvPr>
            <p:ph type="body" idx="1"/>
          </p:nvPr>
        </p:nvSpPr>
        <p:spPr/>
        <p:txBody>
          <a:bodyPr/>
          <a:lstStyle/>
          <a:p>
            <a:r>
              <a:rPr lang="en-US" sz="1600"/>
              <a:t>Many researchers have compared cepstral representations with Fourier-, LPC-, and auditory-based representations. </a:t>
            </a:r>
          </a:p>
          <a:p>
            <a:r>
              <a:rPr lang="en-US" sz="1600"/>
              <a:t>Cepstral representation typically out-performs Fourier-and LPC-based representations.</a:t>
            </a:r>
            <a:r>
              <a:rPr lang="en-US" sz="2000"/>
              <a:t> </a:t>
            </a:r>
          </a:p>
          <a:p>
            <a:pPr>
              <a:buFont typeface="Wingdings" pitchFamily="2" charset="2"/>
              <a:buNone/>
            </a:pPr>
            <a:r>
              <a:rPr lang="en-US" sz="2000">
                <a:solidFill>
                  <a:srgbClr val="0000FF"/>
                </a:solidFill>
              </a:rPr>
              <a:t>	</a:t>
            </a:r>
            <a:r>
              <a:rPr lang="en-US" sz="1800">
                <a:solidFill>
                  <a:srgbClr val="0000FF"/>
                </a:solidFill>
              </a:rPr>
              <a:t>Example: Classification of 16 vowels using ANN (Meng, 1991)</a:t>
            </a:r>
          </a:p>
        </p:txBody>
      </p:sp>
      <p:pic>
        <p:nvPicPr>
          <p:cNvPr id="869380" name="Picture 4"/>
          <p:cNvPicPr>
            <a:picLocks noChangeAspect="1" noChangeArrowheads="1"/>
          </p:cNvPicPr>
          <p:nvPr/>
        </p:nvPicPr>
        <p:blipFill>
          <a:blip r:embed="rId3" cstate="print"/>
          <a:srcRect/>
          <a:stretch>
            <a:fillRect/>
          </a:stretch>
        </p:blipFill>
        <p:spPr bwMode="auto">
          <a:xfrm>
            <a:off x="2257425" y="2955925"/>
            <a:ext cx="4505325" cy="3159125"/>
          </a:xfrm>
          <a:prstGeom prst="rect">
            <a:avLst/>
          </a:prstGeom>
          <a:noFill/>
          <a:ln w="9525" algn="ctr">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F4647E-8C61-4CD0-B0D7-6300C6C0304D}"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69BF5D67-DD0C-4120-9192-EC46AED7A609}" type="slidenum">
              <a:rPr lang="en-US"/>
              <a:pPr/>
              <a:t>73</a:t>
            </a:fld>
            <a:endParaRPr lang="en-US"/>
          </a:p>
        </p:txBody>
      </p:sp>
      <p:sp>
        <p:nvSpPr>
          <p:cNvPr id="870402" name="Rectangle 2"/>
          <p:cNvSpPr>
            <a:spLocks noGrp="1" noChangeArrowheads="1"/>
          </p:cNvSpPr>
          <p:nvPr>
            <p:ph type="title"/>
          </p:nvPr>
        </p:nvSpPr>
        <p:spPr/>
        <p:txBody>
          <a:bodyPr/>
          <a:lstStyle/>
          <a:p>
            <a:r>
              <a:rPr lang="en-US" sz="3400"/>
              <a:t>Signal Representation Comparisons (cont.)</a:t>
            </a:r>
          </a:p>
        </p:txBody>
      </p:sp>
      <p:sp>
        <p:nvSpPr>
          <p:cNvPr id="870403" name="Rectangle 3"/>
          <p:cNvSpPr>
            <a:spLocks noGrp="1" noChangeArrowheads="1"/>
          </p:cNvSpPr>
          <p:nvPr>
            <p:ph type="body" idx="1"/>
          </p:nvPr>
        </p:nvSpPr>
        <p:spPr/>
        <p:txBody>
          <a:bodyPr/>
          <a:lstStyle/>
          <a:p>
            <a:r>
              <a:rPr lang="en-US" b="1"/>
              <a:t>Performance of various signal representations cannot be compared without considering how the features will be used, i.e., the pattern classiffication techniques used. (Leung, et al., 1993).</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6ACFBE-EBDD-4DF5-9A8D-9609269A302B}"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3A4ADF3E-E07B-4FAE-BE33-A9CE5F048E2A}" type="slidenum">
              <a:rPr lang="en-US"/>
              <a:pPr/>
              <a:t>74</a:t>
            </a:fld>
            <a:endParaRPr lang="en-US"/>
          </a:p>
        </p:txBody>
      </p:sp>
      <p:sp>
        <p:nvSpPr>
          <p:cNvPr id="871426" name="Rectangle 2"/>
          <p:cNvSpPr>
            <a:spLocks noGrp="1" noChangeArrowheads="1"/>
          </p:cNvSpPr>
          <p:nvPr>
            <p:ph type="title"/>
          </p:nvPr>
        </p:nvSpPr>
        <p:spPr/>
        <p:txBody>
          <a:bodyPr/>
          <a:lstStyle/>
          <a:p>
            <a:r>
              <a:rPr lang="en-US"/>
              <a:t>Things to Ponder... </a:t>
            </a:r>
            <a:endParaRPr lang="en-US" b="0"/>
          </a:p>
        </p:txBody>
      </p:sp>
      <p:sp>
        <p:nvSpPr>
          <p:cNvPr id="871427" name="Rectangle 3"/>
          <p:cNvSpPr>
            <a:spLocks noGrp="1" noChangeArrowheads="1"/>
          </p:cNvSpPr>
          <p:nvPr>
            <p:ph type="body" idx="1"/>
          </p:nvPr>
        </p:nvSpPr>
        <p:spPr/>
        <p:txBody>
          <a:bodyPr/>
          <a:lstStyle/>
          <a:p>
            <a:pPr>
              <a:lnSpc>
                <a:spcPct val="90000"/>
              </a:lnSpc>
            </a:pPr>
            <a:r>
              <a:rPr lang="en-US" sz="2600"/>
              <a:t>Are there other spectral representations that we should consider (e.g., models of the human auditory system)? </a:t>
            </a:r>
          </a:p>
          <a:p>
            <a:pPr>
              <a:lnSpc>
                <a:spcPct val="90000"/>
              </a:lnSpc>
            </a:pPr>
            <a:r>
              <a:rPr lang="en-US" sz="2600"/>
              <a:t>What about representing the speech signal in terms of phonetically motivated attributes (e.g., formants, durations, fundamental frequency contours)? </a:t>
            </a:r>
          </a:p>
          <a:p>
            <a:pPr>
              <a:lnSpc>
                <a:spcPct val="90000"/>
              </a:lnSpc>
            </a:pPr>
            <a:r>
              <a:rPr lang="en-US" sz="2600"/>
              <a:t>How do we make use of these (sometimes heterogeneous) features for recognition (i.e., what are the appropriate methods for modeling them)?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1CA0B9-9F5F-4F89-ACBE-8C46E671EA97}"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904ED826-1C39-4776-9C6C-859DFD724B6F}" type="slidenum">
              <a:rPr lang="en-US"/>
              <a:pPr/>
              <a:t>75</a:t>
            </a:fld>
            <a:endParaRPr lang="en-US"/>
          </a:p>
        </p:txBody>
      </p:sp>
      <p:sp>
        <p:nvSpPr>
          <p:cNvPr id="872450" name="Rectangle 2"/>
          <p:cNvSpPr>
            <a:spLocks noGrp="1" noChangeArrowheads="1"/>
          </p:cNvSpPr>
          <p:nvPr>
            <p:ph type="title"/>
          </p:nvPr>
        </p:nvSpPr>
        <p:spPr/>
        <p:txBody>
          <a:bodyPr/>
          <a:lstStyle/>
          <a:p>
            <a:r>
              <a:rPr lang="en-US"/>
              <a:t>References </a:t>
            </a:r>
            <a:endParaRPr lang="en-US" b="0"/>
          </a:p>
        </p:txBody>
      </p:sp>
      <p:sp>
        <p:nvSpPr>
          <p:cNvPr id="872451" name="Rectangle 3"/>
          <p:cNvSpPr>
            <a:spLocks noGrp="1" noChangeArrowheads="1"/>
          </p:cNvSpPr>
          <p:nvPr>
            <p:ph type="body" idx="1"/>
          </p:nvPr>
        </p:nvSpPr>
        <p:spPr/>
        <p:txBody>
          <a:bodyPr/>
          <a:lstStyle/>
          <a:p>
            <a:pPr>
              <a:lnSpc>
                <a:spcPct val="90000"/>
              </a:lnSpc>
              <a:buFont typeface="Wingdings" pitchFamily="2" charset="2"/>
              <a:buAutoNum type="arabicPeriod"/>
            </a:pPr>
            <a:r>
              <a:rPr lang="en-US" sz="2100" dirty="0" err="1"/>
              <a:t>Tohkura</a:t>
            </a:r>
            <a:r>
              <a:rPr lang="en-US" sz="2100" dirty="0"/>
              <a:t>, Y., “A Weighted </a:t>
            </a:r>
            <a:r>
              <a:rPr lang="en-US" sz="2100" dirty="0" err="1"/>
              <a:t>Cepstral</a:t>
            </a:r>
            <a:r>
              <a:rPr lang="en-US" sz="2100" dirty="0"/>
              <a:t> Distance Measure for Speech Recognition," </a:t>
            </a:r>
            <a:r>
              <a:rPr lang="en-US" sz="2100" i="1" dirty="0"/>
              <a:t>IEEE Trans. ASSP</a:t>
            </a:r>
            <a:r>
              <a:rPr lang="en-US" sz="2100" dirty="0"/>
              <a:t>, Vol. ASSP-35, No. 10, 1414-1422, 1987. </a:t>
            </a:r>
          </a:p>
          <a:p>
            <a:pPr>
              <a:lnSpc>
                <a:spcPct val="90000"/>
              </a:lnSpc>
              <a:buFont typeface="Wingdings" pitchFamily="2" charset="2"/>
              <a:buAutoNum type="arabicPeriod"/>
            </a:pPr>
            <a:r>
              <a:rPr lang="en-US" sz="2100" dirty="0" err="1"/>
              <a:t>Mermelstein</a:t>
            </a:r>
            <a:r>
              <a:rPr lang="en-US" sz="2100" dirty="0"/>
              <a:t>, P. and Davis, S., “Comparison of Parametric Representations for Monosyllabic Word Recognition in Continuously Spoken Sentences," </a:t>
            </a:r>
            <a:r>
              <a:rPr lang="en-US" sz="2100" i="1" dirty="0"/>
              <a:t>IEEE Trans. ASSP</a:t>
            </a:r>
            <a:r>
              <a:rPr lang="en-US" sz="2100" dirty="0"/>
              <a:t>, Vol. ASSP-28, No. 4, 357-366, 1980. </a:t>
            </a:r>
          </a:p>
          <a:p>
            <a:pPr>
              <a:lnSpc>
                <a:spcPct val="90000"/>
              </a:lnSpc>
              <a:buFont typeface="Wingdings" pitchFamily="2" charset="2"/>
              <a:buAutoNum type="arabicPeriod"/>
            </a:pPr>
            <a:r>
              <a:rPr lang="en-US" sz="2100" dirty="0" err="1"/>
              <a:t>Meng</a:t>
            </a:r>
            <a:r>
              <a:rPr lang="en-US" sz="2100" dirty="0"/>
              <a:t>, H., </a:t>
            </a:r>
            <a:r>
              <a:rPr lang="en-US" sz="2100" i="1" dirty="0"/>
              <a:t>The Use of Distinctive Features for Automatic Speech Recognition</a:t>
            </a:r>
            <a:r>
              <a:rPr lang="en-US" sz="2100" dirty="0" smtClean="0"/>
              <a:t>, SM </a:t>
            </a:r>
            <a:r>
              <a:rPr lang="en-US" sz="2100" dirty="0"/>
              <a:t>Thesis, MIT EECS, 1991. </a:t>
            </a:r>
          </a:p>
          <a:p>
            <a:pPr>
              <a:lnSpc>
                <a:spcPct val="90000"/>
              </a:lnSpc>
              <a:buFont typeface="Wingdings" pitchFamily="2" charset="2"/>
              <a:buAutoNum type="arabicPeriod"/>
            </a:pPr>
            <a:r>
              <a:rPr lang="en-US" sz="2100" dirty="0"/>
              <a:t>Leung, H., </a:t>
            </a:r>
            <a:r>
              <a:rPr lang="en-US" sz="2100" dirty="0" err="1"/>
              <a:t>Chigier</a:t>
            </a:r>
            <a:r>
              <a:rPr lang="en-US" sz="2100" dirty="0"/>
              <a:t>, B., and Glass, J., “A Comparative Study of Signal </a:t>
            </a:r>
            <a:r>
              <a:rPr lang="en-US" sz="2100" dirty="0" smtClean="0"/>
              <a:t>Representation </a:t>
            </a:r>
            <a:r>
              <a:rPr lang="en-US" sz="2100" dirty="0"/>
              <a:t>and </a:t>
            </a:r>
            <a:r>
              <a:rPr lang="en-US" sz="2100" dirty="0" smtClean="0"/>
              <a:t>Classification </a:t>
            </a:r>
            <a:r>
              <a:rPr lang="en-US" sz="2100" dirty="0"/>
              <a:t>Techniques for Speech Recognition," </a:t>
            </a:r>
            <a:r>
              <a:rPr lang="en-US" sz="2100" i="1" dirty="0"/>
              <a:t>Proc. </a:t>
            </a:r>
            <a:r>
              <a:rPr lang="en-US" sz="2100" i="1" err="1"/>
              <a:t>ICASSP</a:t>
            </a:r>
            <a:r>
              <a:rPr lang="en-US" sz="2100" smtClean="0"/>
              <a:t>, Vol.II</a:t>
            </a:r>
            <a:r>
              <a:rPr lang="en-US" sz="2100" dirty="0"/>
              <a:t>, 680-683, 1993.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The End</a:t>
            </a:r>
            <a:endParaRPr lang="en-US" dirty="0"/>
          </a:p>
        </p:txBody>
      </p:sp>
      <p:sp>
        <p:nvSpPr>
          <p:cNvPr id="8" name="Subtitle 7"/>
          <p:cNvSpPr>
            <a:spLocks noGrp="1"/>
          </p:cNvSpPr>
          <p:nvPr>
            <p:ph type="subTitle" idx="1"/>
          </p:nvPr>
        </p:nvSpPr>
        <p:spPr/>
        <p:txBody>
          <a:bodyPr/>
          <a:lstStyle/>
          <a:p>
            <a:endParaRPr lang="en-US"/>
          </a:p>
        </p:txBody>
      </p:sp>
      <p:sp>
        <p:nvSpPr>
          <p:cNvPr id="4" name="Date Placeholder 3"/>
          <p:cNvSpPr>
            <a:spLocks noGrp="1"/>
          </p:cNvSpPr>
          <p:nvPr>
            <p:ph type="dt" sz="half" idx="2"/>
          </p:nvPr>
        </p:nvSpPr>
        <p:spPr/>
        <p:txBody>
          <a:bodyPr/>
          <a:lstStyle/>
          <a:p>
            <a:fld id="{6ECFF02A-F165-478C-8CEE-06B5F3D2CF45}" type="datetime3">
              <a:rPr lang="en-US" smtClean="0"/>
              <a:pPr/>
              <a:t>15 February 2018</a:t>
            </a:fld>
            <a:endParaRPr lang="en-US"/>
          </a:p>
        </p:txBody>
      </p:sp>
      <p:sp>
        <p:nvSpPr>
          <p:cNvPr id="5" name="Footer Placeholder 4"/>
          <p:cNvSpPr>
            <a:spLocks noGrp="1"/>
          </p:cNvSpPr>
          <p:nvPr>
            <p:ph type="ftr" sz="quarter" idx="3"/>
          </p:nvPr>
        </p:nvSpPr>
        <p:spPr/>
        <p:txBody>
          <a:bodyPr/>
          <a:lstStyle/>
          <a:p>
            <a:r>
              <a:rPr lang="en-US" smtClean="0"/>
              <a:t>Veton Këpuska</a:t>
            </a:r>
            <a:endParaRPr lang="en-US"/>
          </a:p>
        </p:txBody>
      </p:sp>
      <p:sp>
        <p:nvSpPr>
          <p:cNvPr id="6" name="Slide Number Placeholder 5"/>
          <p:cNvSpPr>
            <a:spLocks noGrp="1"/>
          </p:cNvSpPr>
          <p:nvPr>
            <p:ph type="sldNum" sz="quarter" idx="4"/>
          </p:nvPr>
        </p:nvSpPr>
        <p:spPr/>
        <p:txBody>
          <a:bodyPr/>
          <a:lstStyle/>
          <a:p>
            <a:fld id="{017E8A54-2ECA-4DC4-8D87-9F6E9AEF03EF}" type="slidenum">
              <a:rPr lang="en-US" smtClean="0"/>
              <a:pPr/>
              <a:t>76</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0F556CC-CB97-4BA3-B22B-564E2410C04D}" type="datetime3">
              <a:rPr lang="en-US"/>
              <a:pPr/>
              <a:t>15 February 2018</a:t>
            </a:fld>
            <a:endParaRPr lang="en-US"/>
          </a:p>
        </p:txBody>
      </p:sp>
      <p:sp>
        <p:nvSpPr>
          <p:cNvPr id="6" name="Footer Placeholder 5"/>
          <p:cNvSpPr>
            <a:spLocks noGrp="1"/>
          </p:cNvSpPr>
          <p:nvPr>
            <p:ph type="ftr" sz="quarter" idx="11"/>
          </p:nvPr>
        </p:nvSpPr>
        <p:spPr/>
        <p:txBody>
          <a:bodyPr/>
          <a:lstStyle/>
          <a:p>
            <a:r>
              <a:rPr lang="en-US"/>
              <a:t>Veton Këpuska</a:t>
            </a:r>
          </a:p>
        </p:txBody>
      </p:sp>
      <p:sp>
        <p:nvSpPr>
          <p:cNvPr id="7" name="Slide Number Placeholder 6"/>
          <p:cNvSpPr>
            <a:spLocks noGrp="1"/>
          </p:cNvSpPr>
          <p:nvPr>
            <p:ph type="sldNum" sz="quarter" idx="12"/>
          </p:nvPr>
        </p:nvSpPr>
        <p:spPr/>
        <p:txBody>
          <a:bodyPr/>
          <a:lstStyle/>
          <a:p>
            <a:fld id="{205EDDBE-DA3E-4187-8E77-0A203224E83B}" type="slidenum">
              <a:rPr lang="en-US"/>
              <a:pPr/>
              <a:t>8</a:t>
            </a:fld>
            <a:endParaRPr lang="en-US"/>
          </a:p>
        </p:txBody>
      </p:sp>
      <p:sp>
        <p:nvSpPr>
          <p:cNvPr id="1241090" name="Rectangle 2"/>
          <p:cNvSpPr>
            <a:spLocks noGrp="1" noChangeArrowheads="1"/>
          </p:cNvSpPr>
          <p:nvPr>
            <p:ph type="title"/>
          </p:nvPr>
        </p:nvSpPr>
        <p:spPr/>
        <p:txBody>
          <a:bodyPr/>
          <a:lstStyle/>
          <a:p>
            <a:r>
              <a:rPr lang="en-US"/>
              <a:t>MFCC Feature Extraction</a:t>
            </a:r>
          </a:p>
        </p:txBody>
      </p:sp>
      <p:sp>
        <p:nvSpPr>
          <p:cNvPr id="1241093" name="Rectangle 5"/>
          <p:cNvSpPr>
            <a:spLocks noGrp="1" noChangeArrowheads="1"/>
          </p:cNvSpPr>
          <p:nvPr>
            <p:ph type="body" sz="half" idx="2"/>
          </p:nvPr>
        </p:nvSpPr>
        <p:spPr>
          <a:xfrm>
            <a:off x="566738" y="5314693"/>
            <a:ext cx="8001000" cy="705107"/>
          </a:xfrm>
        </p:spPr>
        <p:txBody>
          <a:bodyPr/>
          <a:lstStyle/>
          <a:p>
            <a:r>
              <a:rPr lang="en-US" sz="2000" dirty="0"/>
              <a:t>Extracting a sequence of 39-dimensional MFCC feature vectors from a quantized digitized waveform</a:t>
            </a:r>
          </a:p>
        </p:txBody>
      </p:sp>
      <p:pic>
        <p:nvPicPr>
          <p:cNvPr id="4" name="Picture 3"/>
          <p:cNvPicPr>
            <a:picLocks noChangeAspect="1"/>
          </p:cNvPicPr>
          <p:nvPr/>
        </p:nvPicPr>
        <p:blipFill>
          <a:blip r:embed="rId2"/>
          <a:stretch>
            <a:fillRect/>
          </a:stretch>
        </p:blipFill>
        <p:spPr>
          <a:xfrm>
            <a:off x="609600" y="1516878"/>
            <a:ext cx="7966075" cy="3444228"/>
          </a:xfrm>
          <a:prstGeom prst="rect">
            <a:avLst/>
          </a:prstGeom>
          <a:solidFill>
            <a:srgbClr val="00FF99"/>
          </a:solidFill>
          <a:ln>
            <a:noFill/>
          </a:ln>
          <a:effectLst>
            <a:glow rad="228600">
              <a:schemeClr val="accent1">
                <a:satMod val="175000"/>
                <a:alpha val="40000"/>
              </a:schemeClr>
            </a:glow>
            <a:outerShdw blurRad="190500" dist="228600" dir="2700000" algn="ctr">
              <a:srgbClr val="000000">
                <a:alpha val="30000"/>
              </a:srgbClr>
            </a:outerShdw>
            <a:softEdge rad="635000"/>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F149C1-AFC4-4AE8-9C36-9B77302622FE}" type="datetime3">
              <a:rPr lang="en-US"/>
              <a:pPr/>
              <a:t>15 February 2018</a:t>
            </a:fld>
            <a:endParaRPr lang="en-US"/>
          </a:p>
        </p:txBody>
      </p:sp>
      <p:sp>
        <p:nvSpPr>
          <p:cNvPr id="5" name="Footer Placeholder 4"/>
          <p:cNvSpPr>
            <a:spLocks noGrp="1"/>
          </p:cNvSpPr>
          <p:nvPr>
            <p:ph type="ftr" sz="quarter" idx="11"/>
          </p:nvPr>
        </p:nvSpPr>
        <p:spPr/>
        <p:txBody>
          <a:bodyPr/>
          <a:lstStyle/>
          <a:p>
            <a:r>
              <a:rPr lang="en-US"/>
              <a:t>Veton Këpuska</a:t>
            </a:r>
          </a:p>
        </p:txBody>
      </p:sp>
      <p:sp>
        <p:nvSpPr>
          <p:cNvPr id="6" name="Slide Number Placeholder 5"/>
          <p:cNvSpPr>
            <a:spLocks noGrp="1"/>
          </p:cNvSpPr>
          <p:nvPr>
            <p:ph type="sldNum" sz="quarter" idx="12"/>
          </p:nvPr>
        </p:nvSpPr>
        <p:spPr/>
        <p:txBody>
          <a:bodyPr/>
          <a:lstStyle/>
          <a:p>
            <a:fld id="{BB939242-62B8-47B1-8820-2A71086D88D1}" type="slidenum">
              <a:rPr lang="en-US"/>
              <a:pPr/>
              <a:t>9</a:t>
            </a:fld>
            <a:endParaRPr lang="en-US"/>
          </a:p>
        </p:txBody>
      </p:sp>
      <p:sp>
        <p:nvSpPr>
          <p:cNvPr id="1235970" name="Rectangle 2"/>
          <p:cNvSpPr>
            <a:spLocks noGrp="1" noChangeArrowheads="1"/>
          </p:cNvSpPr>
          <p:nvPr>
            <p:ph type="title"/>
          </p:nvPr>
        </p:nvSpPr>
        <p:spPr/>
        <p:txBody>
          <a:bodyPr/>
          <a:lstStyle/>
          <a:p>
            <a:r>
              <a:rPr lang="en-US" sz="3400"/>
              <a:t>Feature Extraction: MFCC Vectors</a:t>
            </a:r>
          </a:p>
        </p:txBody>
      </p:sp>
      <p:sp>
        <p:nvSpPr>
          <p:cNvPr id="1235971" name="Rectangle 3"/>
          <p:cNvSpPr>
            <a:spLocks noGrp="1" noChangeArrowheads="1"/>
          </p:cNvSpPr>
          <p:nvPr>
            <p:ph type="body" idx="1"/>
          </p:nvPr>
        </p:nvSpPr>
        <p:spPr/>
        <p:txBody>
          <a:bodyPr/>
          <a:lstStyle/>
          <a:p>
            <a:pPr>
              <a:lnSpc>
                <a:spcPct val="80000"/>
              </a:lnSpc>
            </a:pPr>
            <a:r>
              <a:rPr lang="en-US" sz="2000" b="1" dirty="0"/>
              <a:t>Feature Vectors:</a:t>
            </a:r>
          </a:p>
          <a:p>
            <a:pPr lvl="1">
              <a:lnSpc>
                <a:spcPct val="80000"/>
              </a:lnSpc>
            </a:pPr>
            <a:r>
              <a:rPr lang="en-US" sz="2000" dirty="0"/>
              <a:t>Our goal in this section is to describe how we transform the input waveform into a sequence of acoustic </a:t>
            </a:r>
            <a:r>
              <a:rPr lang="en-US" sz="2000" b="1" dirty="0"/>
              <a:t>feature vectors</a:t>
            </a:r>
            <a:r>
              <a:rPr lang="en-US" sz="2000" dirty="0"/>
              <a:t>, each vector representing the information in a small time window of the signal. While there are many possible such feature representations, </a:t>
            </a:r>
            <a:r>
              <a:rPr lang="en-US" sz="2000" dirty="0" smtClean="0"/>
              <a:t>by far </a:t>
            </a:r>
            <a:r>
              <a:rPr lang="en-US" sz="2000" dirty="0"/>
              <a:t>the most common in speech recognition </a:t>
            </a:r>
            <a:r>
              <a:rPr lang="en-US" sz="2000" dirty="0" smtClean="0"/>
              <a:t>are </a:t>
            </a:r>
            <a:r>
              <a:rPr lang="en-US" sz="2000" dirty="0"/>
              <a:t>the </a:t>
            </a:r>
            <a:r>
              <a:rPr lang="en-US" sz="2000" b="1" dirty="0" smtClean="0"/>
              <a:t>MFCC’s</a:t>
            </a:r>
            <a:r>
              <a:rPr lang="en-US" sz="2000" dirty="0"/>
              <a:t>:</a:t>
            </a:r>
            <a:r>
              <a:rPr lang="en-US" sz="2000" dirty="0" smtClean="0"/>
              <a:t> </a:t>
            </a:r>
            <a:r>
              <a:rPr lang="en-US" sz="2000" dirty="0"/>
              <a:t>the </a:t>
            </a:r>
            <a:r>
              <a:rPr lang="en-US" sz="2000" b="1" dirty="0" err="1"/>
              <a:t>mel</a:t>
            </a:r>
            <a:r>
              <a:rPr lang="en-US" sz="2000" b="1" dirty="0"/>
              <a:t> frequency </a:t>
            </a:r>
            <a:r>
              <a:rPr lang="en-US" sz="2000" b="1" dirty="0" err="1"/>
              <a:t>cepstral</a:t>
            </a:r>
            <a:r>
              <a:rPr lang="en-US" sz="2000" b="1" dirty="0"/>
              <a:t> coefficients</a:t>
            </a:r>
            <a:r>
              <a:rPr lang="en-US" sz="2000" dirty="0"/>
              <a:t>. </a:t>
            </a:r>
          </a:p>
          <a:p>
            <a:pPr>
              <a:lnSpc>
                <a:spcPct val="80000"/>
              </a:lnSpc>
            </a:pPr>
            <a:r>
              <a:rPr lang="en-US" sz="2000" b="1" dirty="0"/>
              <a:t>Mel Frequency </a:t>
            </a:r>
            <a:r>
              <a:rPr lang="en-US" sz="2000" b="1" dirty="0" err="1"/>
              <a:t>Cepstral</a:t>
            </a:r>
            <a:r>
              <a:rPr lang="en-US" sz="2000" b="1" dirty="0"/>
              <a:t> </a:t>
            </a:r>
            <a:r>
              <a:rPr lang="en-US" sz="2000" b="1" dirty="0" smtClean="0"/>
              <a:t>Coefficients:</a:t>
            </a:r>
            <a:endParaRPr lang="en-US" sz="2000" b="1" dirty="0"/>
          </a:p>
          <a:p>
            <a:pPr lvl="1">
              <a:lnSpc>
                <a:spcPct val="80000"/>
              </a:lnSpc>
            </a:pPr>
            <a:r>
              <a:rPr lang="en-US" sz="2000" dirty="0"/>
              <a:t>These are based on the important idea of the </a:t>
            </a:r>
            <a:r>
              <a:rPr lang="en-US" sz="2000" b="1" dirty="0" err="1"/>
              <a:t>cepstrum</a:t>
            </a:r>
            <a:r>
              <a:rPr lang="en-US" sz="2000" dirty="0"/>
              <a:t>. We will give a relatively high-level description of the process of extraction of MFCCs from a waveform; we strongly encourage students interested in more detail to follow up with a speech signal processing course.</a:t>
            </a:r>
          </a:p>
          <a:p>
            <a:pPr lvl="1">
              <a:lnSpc>
                <a:spcPct val="80000"/>
              </a:lnSpc>
              <a:buFont typeface="Wingdings" pitchFamily="2" charset="2"/>
              <a:buNone/>
            </a:pP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94978</TotalTime>
  <Words>2624</Words>
  <Application>Microsoft Office PowerPoint</Application>
  <PresentationFormat>On-screen Show (4:3)</PresentationFormat>
  <Paragraphs>623</Paragraphs>
  <Slides>76</Slides>
  <Notes>33</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5" baseType="lpstr">
      <vt:lpstr>Arial</vt:lpstr>
      <vt:lpstr>Cambria Math</vt:lpstr>
      <vt:lpstr>Symbol</vt:lpstr>
      <vt:lpstr>Times New Roman</vt:lpstr>
      <vt:lpstr>Verdana</vt:lpstr>
      <vt:lpstr>Wingdings</vt:lpstr>
      <vt:lpstr>Profile</vt:lpstr>
      <vt:lpstr>Equation</vt:lpstr>
      <vt:lpstr>Chart</vt:lpstr>
      <vt:lpstr>Speech Recognition</vt:lpstr>
      <vt:lpstr>Speech Signal Representations</vt:lpstr>
      <vt:lpstr>Block Diagram of Speech Recognition Processing</vt:lpstr>
      <vt:lpstr>Decoding and Search</vt:lpstr>
      <vt:lpstr>Schematic Simplified Architecture of Speech Recognizer</vt:lpstr>
      <vt:lpstr>Decoding and Search</vt:lpstr>
      <vt:lpstr>Feature Extraction:</vt:lpstr>
      <vt:lpstr>MFCC Feature Extraction</vt:lpstr>
      <vt:lpstr>Feature Extraction: MFCC Vectors</vt:lpstr>
      <vt:lpstr>Feature Extraction: MFCC Vectors</vt:lpstr>
      <vt:lpstr>Sampling Quantization</vt:lpstr>
      <vt:lpstr>Feature Extraction: MFCC Vectors</vt:lpstr>
      <vt:lpstr>Bandwidth and Sample Rate</vt:lpstr>
      <vt:lpstr>MFCC Feature Extraction</vt:lpstr>
      <vt:lpstr>Pre-emphasis Filter</vt:lpstr>
      <vt:lpstr>MFCC Feature Extraction</vt:lpstr>
      <vt:lpstr>Short-Time Fourier Analysis (Time-Dependent Fourier Transform) </vt:lpstr>
      <vt:lpstr>Short-Time Analysis</vt:lpstr>
      <vt:lpstr>Rectangular Window </vt:lpstr>
      <vt:lpstr>MATLAB wintool</vt:lpstr>
      <vt:lpstr>Rectangular Window step plot</vt:lpstr>
      <vt:lpstr>Hamming Window </vt:lpstr>
      <vt:lpstr>Hamming Window</vt:lpstr>
      <vt:lpstr>Hamming Window Stem plot</vt:lpstr>
      <vt:lpstr>&gt;wintool</vt:lpstr>
      <vt:lpstr>Comparison of Windows </vt:lpstr>
      <vt:lpstr>Comparison of Windows (cont’d) </vt:lpstr>
      <vt:lpstr>Window Comparison (matlab)</vt:lpstr>
      <vt:lpstr>MFCC Feature Extraction</vt:lpstr>
      <vt:lpstr>Discrete-Time Fourier Transform </vt:lpstr>
      <vt:lpstr>Discrete-Time Fourier Transform</vt:lpstr>
      <vt:lpstr>Discrete Fourier Transform </vt:lpstr>
      <vt:lpstr>A Wideband Spectrogram </vt:lpstr>
      <vt:lpstr>A Narrowband Spectrogram </vt:lpstr>
      <vt:lpstr>A Narrowband Spectrogram</vt:lpstr>
      <vt:lpstr>A Narrowband Spectrogram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Various Spectral Representations </vt:lpstr>
      <vt:lpstr>Aliasing</vt:lpstr>
      <vt:lpstr>Aliasing: Why we should pay attention.</vt:lpstr>
      <vt:lpstr>MFCC Feature Extraction</vt:lpstr>
      <vt:lpstr>Mel-Frequency Scale</vt:lpstr>
      <vt:lpstr>Mel-Frequency Scale</vt:lpstr>
      <vt:lpstr>MFCC Feature Extraction</vt:lpstr>
      <vt:lpstr>Cepstral Analysis of Speech </vt:lpstr>
      <vt:lpstr>Cepstral Analysis </vt:lpstr>
      <vt:lpstr>Cepstral Analysis (cont’d) </vt:lpstr>
      <vt:lpstr>Cepstral Analysis (cont’d) </vt:lpstr>
      <vt:lpstr>Cepstral Analysis (cont’d) </vt:lpstr>
      <vt:lpstr>An Example </vt:lpstr>
      <vt:lpstr>An Example (cont.)</vt:lpstr>
      <vt:lpstr>An Example (cont’d) </vt:lpstr>
      <vt:lpstr>Computational Considerations </vt:lpstr>
      <vt:lpstr>Computational Considerations (cont.)</vt:lpstr>
      <vt:lpstr>Cepstral Analysis of Speech </vt:lpstr>
      <vt:lpstr>Cepstral Analysis of Speech </vt:lpstr>
      <vt:lpstr>Cepstral Analysis of Speech</vt:lpstr>
      <vt:lpstr>Example of Cepstral Analysis of Vowel (Rectangular Window) </vt:lpstr>
      <vt:lpstr>Example of Cepstral Analysis of Vowel (Tapered Window) </vt:lpstr>
      <vt:lpstr>Example of Cepstral Analysis of Fricative (Rectangular Window) </vt:lpstr>
      <vt:lpstr>Example of Cepstral Analysis of Fricative (Tapered Window) </vt:lpstr>
      <vt:lpstr>The Use of Cepstrum for Speech Recognition </vt:lpstr>
      <vt:lpstr>Statistical Properties of Cepstral Coefficients (Tohkura, 1987) </vt:lpstr>
      <vt:lpstr>Mel-Frequency Cepstral Representation (Mermelstein &amp; Davis 1980) </vt:lpstr>
      <vt:lpstr>Signal Representation Comparisons </vt:lpstr>
      <vt:lpstr>Signal Representation Comparisons (cont.)</vt:lpstr>
      <vt:lpstr>Things to Ponder... </vt:lpstr>
      <vt:lpstr>References </vt:lpstr>
      <vt:lpstr>The End</vt:lpstr>
    </vt:vector>
  </TitlesOfParts>
  <Company>Florida 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Systems:  Hardware Organization and Design</dc:title>
  <dc:creator>vkepuska</dc:creator>
  <cp:lastModifiedBy>Veton Kepuska</cp:lastModifiedBy>
  <cp:revision>1051</cp:revision>
  <dcterms:created xsi:type="dcterms:W3CDTF">2003-01-08T18:18:48Z</dcterms:created>
  <dcterms:modified xsi:type="dcterms:W3CDTF">2018-02-15T19:56:54Z</dcterms:modified>
</cp:coreProperties>
</file>